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256" r:id="rId2"/>
    <p:sldId id="430" r:id="rId3"/>
    <p:sldId id="390" r:id="rId4"/>
    <p:sldId id="391" r:id="rId5"/>
    <p:sldId id="453" r:id="rId6"/>
    <p:sldId id="393" r:id="rId7"/>
    <p:sldId id="435" r:id="rId8"/>
    <p:sldId id="395" r:id="rId9"/>
    <p:sldId id="437" r:id="rId10"/>
    <p:sldId id="396" r:id="rId11"/>
    <p:sldId id="397" r:id="rId12"/>
    <p:sldId id="402" r:id="rId13"/>
    <p:sldId id="399" r:id="rId14"/>
    <p:sldId id="400" r:id="rId15"/>
    <p:sldId id="439" r:id="rId16"/>
    <p:sldId id="398" r:id="rId17"/>
    <p:sldId id="401" r:id="rId18"/>
    <p:sldId id="440" r:id="rId19"/>
    <p:sldId id="441" r:id="rId20"/>
    <p:sldId id="403" r:id="rId21"/>
    <p:sldId id="442" r:id="rId22"/>
    <p:sldId id="443" r:id="rId23"/>
    <p:sldId id="404" r:id="rId24"/>
    <p:sldId id="444" r:id="rId25"/>
    <p:sldId id="405" r:id="rId26"/>
    <p:sldId id="445" r:id="rId27"/>
    <p:sldId id="446" r:id="rId28"/>
    <p:sldId id="447" r:id="rId29"/>
    <p:sldId id="448" r:id="rId30"/>
    <p:sldId id="449" r:id="rId31"/>
    <p:sldId id="450" r:id="rId32"/>
    <p:sldId id="406" r:id="rId33"/>
    <p:sldId id="407" r:id="rId34"/>
    <p:sldId id="408" r:id="rId35"/>
    <p:sldId id="409" r:id="rId36"/>
    <p:sldId id="410" r:id="rId37"/>
    <p:sldId id="411" r:id="rId38"/>
    <p:sldId id="451" r:id="rId39"/>
    <p:sldId id="413" r:id="rId40"/>
    <p:sldId id="420" r:id="rId41"/>
    <p:sldId id="421" r:id="rId42"/>
    <p:sldId id="415" r:id="rId43"/>
    <p:sldId id="422" r:id="rId44"/>
    <p:sldId id="452" r:id="rId45"/>
    <p:sldId id="416" r:id="rId46"/>
    <p:sldId id="417" r:id="rId47"/>
    <p:sldId id="306" r:id="rId48"/>
    <p:sldId id="454" r:id="rId49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9"/>
    <p:restoredTop sz="87823" autoAdjust="0"/>
  </p:normalViewPr>
  <p:slideViewPr>
    <p:cSldViewPr snapToGrid="0" snapToObjects="1">
      <p:cViewPr varScale="1">
        <p:scale>
          <a:sx n="112" d="100"/>
          <a:sy n="112" d="100"/>
        </p:scale>
        <p:origin x="208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7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EA0CF5-F065-44BF-AE37-A0D428C719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D7116-720C-4D05-80B9-BA5980B851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91BDF21-EECF-4BAF-9392-19256264005E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84626-DF6D-41CD-B060-2116A2F479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A9D74-F909-469F-97C0-5B775172CA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F4F4793-2045-4CE7-8DA1-CB56A63309D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CE35AA-1470-4498-AFCE-C22EF93B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26A4D-8DCB-4C8B-B212-A378B55C5B2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DA9B5126-6922-496D-A1B4-D5C0EA001357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7ECC7F-BA9E-4086-AE62-B412670F6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5705477-E10E-470F-BC08-761B87919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473FB-BCED-44B3-A380-3D61988EF05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A806-55D1-43AE-8A5F-FB3A55A6E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95FC259-9122-4125-BE3C-490F1F6CBA2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12530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3081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18520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93025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90795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54739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7547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3079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9849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720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2651-628F-44AD-961C-6EA10FCA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B73FA08-D4AB-48FF-A74A-99381E5A6319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2AC7-9F26-4A43-8B6B-FA804D8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83C44-5435-4333-80F2-E6A52205F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9B598EF-3EDD-4C63-95D4-BC3575AF92B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981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986D9-33C6-40CD-9077-45EE27AF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BBFF570-1BEC-4869-9BF2-D05A4D40C8CF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2BB87-8595-4F28-A03C-8A2D9FFA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746ED-420A-436D-B410-E650D7946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7652729E-480F-4AF4-BDBB-D672F3073EC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988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CEE0D-D016-4271-8509-5438939E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B20C14E-55A7-4B2A-9FB0-FED437804880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FFE9F-5C3B-4E06-AFD8-644613D9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38B51-2A67-4096-B7FE-3B7A5B10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404F9521-0FD8-44D5-AA2A-5D1F3F89AD5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6592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47798-AC98-4635-B5B4-F61616DDF5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F463AB4-CFE9-4D5F-82A0-28ADAFBD751D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E2719-94E8-40C6-8D26-A12BBD2C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4230-8690-4C65-AA30-F1870FC92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B36C93D-C689-4FC5-A7F9-FDA68197D51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449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42F5-DA2F-4BA8-A941-D74D93D9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96BBB93-3AB3-4A59-9D2C-EFECF0B712AC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4021D-CC1B-49E2-8542-3217D66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F42AA-AB9F-451D-8E5E-C3AF044B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6E596-AF29-486D-82F0-A11E7FBBAF8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695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4E59A-5653-4E35-8D69-E21C500B31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AA82E73-6631-412C-A86A-F6BB9986ED0F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B1873-3E4C-4831-ABD1-9B6DEB6F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3A00-BC31-4422-92C1-2189ECB3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3E99198-5B46-45D4-95C0-D81DFB2897A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098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07736D-9CF8-4A3B-BF94-F8303345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FECF6C2-AFA3-4BBD-AA7A-9F4648352E45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3E93F-F80C-48CB-8246-B6DBF425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424398-F23D-4A0B-9C2E-6FE02FCA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A277C27-2875-4F62-A9C7-DD10C39AEB7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323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AF4FD-1801-482F-8324-876F866F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EE1A24A-6821-4F0F-9430-9D4DC1431071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50AD4-DA1B-45F0-8624-324EC8BC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EE7BA-DD8C-4121-B954-E6168C57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0339077-00BA-4E1B-BC71-8E16E130B90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3865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338AD-5007-435B-8EEA-EE5246CC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C1D93-EBF9-43B4-860D-2CB9CC0186F0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FB4C5D-4B40-45C5-B140-98EFCAAFC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D5301-6B2D-4E3F-8374-962881D1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DE6A3D-26D9-4D02-BCDC-D339FF83475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029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D6521-1399-4CB6-A34F-4A79A3EC2A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0D52DE7-9C99-4E44-B796-E9A44B1F69E4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EFC13-E7DA-496E-B6D1-99EBC306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2A2BE-5368-4EE3-8A8B-2F748349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063241-1243-4BBD-B62F-83A531EBABB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873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B3CAE-54E3-4ADD-9068-F1C09679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31B24CC7-781E-4B0C-B9A6-51CEFD2EB865}" type="datetimeFigureOut">
              <a:rPr lang="en-US" altLang="en-US"/>
              <a:pPr/>
              <a:t>3/10/22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7C0F4-3181-4EB3-83EB-735BBBBC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3548D-CE86-4028-8444-C9A22850E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CA92115-1367-4209-B922-E851C38D0DF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16959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3660D61-C2FE-4749-9EC4-C4780EF6198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4378C4A-5C6D-482B-9054-7B26AD1D768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4AB8A6-9626-43B8-883A-BB93DAF4EA9D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8F6756-C619-4FF3-A9D8-606EDFC761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1FFF9E6B-8434-4A50-8070-38EEC74B4E7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867B97E7-0A33-4F4D-B539-17203473438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9BEEDF-7B0F-42BD-B40F-65564476C12D}"/>
              </a:ext>
            </a:extLst>
          </p:cNvPr>
          <p:cNvSpPr/>
          <p:nvPr userDrawn="1"/>
        </p:nvSpPr>
        <p:spPr>
          <a:xfrm>
            <a:off x="7396317" y="58064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002060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aceklaskowski.gitbooks.io/mastering-spark-sql/content/spark-sql-hive-metastor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jaceklaskowski.gitbooks.io/mastering-spark-sql/content/spark-sql-Catalog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api/python/pyspark.sql.html#pyspark.sql.DataFrameReader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park.apache.org/docs/latest/api/python/pyspark.sql.html#pyspark.sql.DataFrameReader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jaceklaskowski.gitbooks.io/mastering-spark-sql/content/spark-sql-DataFrameWriter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jaceklaskowski.gitbooks.io/mastering-spark-sql/content/spark-sql-DataFrameWriter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parquet.apache.org/documentation/latest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parquet.apache.org/documentation/lates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wiki.apache.org/confluence/display/Hive/Managed+vs.+External+Tables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spark/latest/spark-sql/udf-python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spark/latest/spark-sql/udf-python-pandas.html" TargetMode="External"/><Relationship Id="rId2" Type="http://schemas.openxmlformats.org/officeDocument/2006/relationships/hyperlink" Target="https://docs.databricks.com/spark/latest/spark-sql/udf-python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atabricks.com/spark/latest/spark-sql/spark-pandas.html" TargetMode="External"/><Relationship Id="rId5" Type="http://schemas.openxmlformats.org/officeDocument/2006/relationships/hyperlink" Target="https://databricks.com/blog/2020/05/20/new-pandas-udfs-and-python-type-hints-in-the-upcoming-release-of-apache-spark-3-0.html" TargetMode="External"/><Relationship Id="rId4" Type="http://schemas.openxmlformats.org/officeDocument/2006/relationships/hyperlink" Target="https://arrow.apache.org/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sql-data-sources-jdbc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databricks.com/data/data-sources/sql-databases.html#manage-parallelism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api/sql/index.html#collect_list" TargetMode="External"/><Relationship Id="rId7" Type="http://schemas.openxmlformats.org/officeDocument/2006/relationships/hyperlink" Target="https://docs.databricks.com/_static/notebooks/apache-spark-functions.html" TargetMode="External"/><Relationship Id="rId2" Type="http://schemas.openxmlformats.org/officeDocument/2006/relationships/hyperlink" Target="https://spark.apache.org/docs/latest/api/sql/index.html#explod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park.apache.org/docs/latest/api/sql/index.html#to_json" TargetMode="External"/><Relationship Id="rId5" Type="http://schemas.openxmlformats.org/officeDocument/2006/relationships/hyperlink" Target="https://spark.apache.org/docs/latest/api/sql/index.html#from_json" TargetMode="External"/><Relationship Id="rId4" Type="http://schemas.openxmlformats.org/officeDocument/2006/relationships/hyperlink" Target="https://spark.apache.org/docs/latest/api/sql/index.html#get_json_objec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blog/2017/05/24/working-with-nested-data-using-higher-order-functions-in-sql-on-databricks.htm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atabricks.com/_static/notebooks/higher-order-functions.htm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sql-ref-functions-builtin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blog/2015/07/15/introducing-window-functions-in-spark-sql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blog/2015/07/15/introducing-window-functions-in-spark-sql.html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blog/2015/07/15/introducing-window-functions-in-spark-sql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aceklaskowski.gitbooks.io/mastering-spark-sql/content/spark-sql-functions-windows.html" TargetMode="External"/><Relationship Id="rId2" Type="http://schemas.openxmlformats.org/officeDocument/2006/relationships/hyperlink" Target="https://databricks.com/blog/2015/07/15/introducing-window-functions-in-spark-sql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expedia-group-tech/deep-dive-into-apache-spark-window-functions-7b4e39ad3c86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atabricks.com/getting-started/spark/dataframes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bstract_syntax_tre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blog/2016/05/23/apache-spark-as-a-compiler-joining-a-billion-rows-per-second-on-a-laptop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252FF0-91EA-3C48-8424-AB2AC024A1E0}"/>
              </a:ext>
            </a:extLst>
          </p:cNvPr>
          <p:cNvSpPr txBox="1"/>
          <p:nvPr/>
        </p:nvSpPr>
        <p:spPr>
          <a:xfrm>
            <a:off x="0" y="4981903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/>
              <a:t>Lecture 6</a:t>
            </a:r>
            <a:endParaRPr lang="en-US" sz="3200" dirty="0"/>
          </a:p>
          <a:p>
            <a:pPr algn="ctr"/>
            <a:r>
              <a:rPr lang="en-US" sz="3200" dirty="0"/>
              <a:t>Structured APIs (Part 2)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73A471-7070-4949-BB4E-20032B832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90592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Data 603 – Big Data Platforms</a:t>
            </a:r>
          </a:p>
        </p:txBody>
      </p:sp>
      <p:pic>
        <p:nvPicPr>
          <p:cNvPr id="7" name="Picture 2" descr="Image result for umbc">
            <a:extLst>
              <a:ext uri="{FF2B5EF4-FFF2-40B4-BE49-F238E27FC236}">
                <a16:creationId xmlns:a16="http://schemas.microsoft.com/office/drawing/2014/main" id="{0B5BCE36-E46C-8E4F-B70C-C790A2B0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105756"/>
            <a:ext cx="41910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SQL and DataFrames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i="1" dirty="0" err="1"/>
              <a:t>SparkSesssion</a:t>
            </a:r>
            <a:r>
              <a:rPr lang="en-US" altLang="en-US" sz="2000" dirty="0"/>
              <a:t> – unified entry point for programming Spark with the Structured APIs. </a:t>
            </a:r>
          </a:p>
          <a:p>
            <a:pPr lvl="1"/>
            <a:r>
              <a:rPr lang="en-US" altLang="en-US" sz="2000" dirty="0"/>
              <a:t>Provides </a:t>
            </a:r>
            <a:r>
              <a:rPr lang="en-US" altLang="en-US" sz="2000" i="1" dirty="0" err="1"/>
              <a:t>sql</a:t>
            </a:r>
            <a:r>
              <a:rPr lang="en-US" altLang="en-US" sz="2000" i="1" dirty="0"/>
              <a:t>()</a:t>
            </a:r>
            <a:r>
              <a:rPr lang="en-US" altLang="en-US" sz="2000" dirty="0"/>
              <a:t> method for SQL queries</a:t>
            </a:r>
          </a:p>
          <a:p>
            <a:pPr lvl="2"/>
            <a:r>
              <a:rPr lang="en-US" altLang="en-US" sz="2000" dirty="0"/>
              <a:t>All SQL queries return a DataFrame</a:t>
            </a:r>
          </a:p>
          <a:p>
            <a:pPr lvl="2"/>
            <a:r>
              <a:rPr lang="en-US" altLang="en-US" sz="2000" dirty="0"/>
              <a:t>ANSI:2003-compliance SQL</a:t>
            </a:r>
          </a:p>
          <a:p>
            <a:r>
              <a:rPr lang="en-US" altLang="en-US" sz="2000" dirty="0"/>
              <a:t>Any DataFrame can be registered as a table or view (a temporary table) and query it using SQL.</a:t>
            </a:r>
          </a:p>
          <a:p>
            <a:pPr lvl="1"/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No performance difference between using SQL or DataFrame API</a:t>
            </a:r>
          </a:p>
          <a:p>
            <a:pPr lvl="1"/>
            <a:r>
              <a:rPr lang="en-US" altLang="en-US" sz="2000" dirty="0"/>
              <a:t>Both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compile to the same underlying plan </a:t>
            </a:r>
            <a:r>
              <a:rPr lang="en-US" altLang="en-US" sz="2000" dirty="0"/>
              <a:t>specified in DataFrame code.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02394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>
                <a:hlinkClick r:id="rId2"/>
              </a:rPr>
              <a:t>Spark Metastore</a:t>
            </a:r>
            <a:endParaRPr lang="en-US" altLang="en-US" sz="4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Stores metadata of tables in Spark</a:t>
            </a:r>
          </a:p>
          <a:p>
            <a:pPr marL="800100" lvl="1"/>
            <a:r>
              <a:rPr lang="en-US" altLang="en-US" sz="2000" dirty="0"/>
              <a:t>Information about the table and its data</a:t>
            </a:r>
          </a:p>
          <a:p>
            <a:pPr marL="800100" lvl="1"/>
            <a:r>
              <a:rPr lang="en-US" altLang="en-US" sz="2000" dirty="0"/>
              <a:t>The schema, description, table name, database name, column names, partitions, physical location where the actual data resides</a:t>
            </a:r>
          </a:p>
          <a:p>
            <a:pPr marL="400050"/>
            <a:r>
              <a:rPr lang="en-US" altLang="en-US" sz="2000" dirty="0"/>
              <a:t>Spark by default uses Apache Hive metastore</a:t>
            </a:r>
          </a:p>
          <a:p>
            <a:pPr marL="800100" lvl="1"/>
            <a:r>
              <a:rPr lang="en-US" altLang="en-US" sz="2000" dirty="0"/>
              <a:t>By default Located at /</a:t>
            </a:r>
            <a:r>
              <a:rPr lang="en-US" altLang="en-US" sz="2000" dirty="0" err="1"/>
              <a:t>usr</a:t>
            </a:r>
            <a:r>
              <a:rPr lang="en-US" altLang="en-US" sz="2000" dirty="0"/>
              <a:t>/hive/warehouse</a:t>
            </a:r>
          </a:p>
          <a:p>
            <a:pPr marL="800100" lvl="1"/>
            <a:r>
              <a:rPr lang="en-US" altLang="en-US" sz="2000" dirty="0"/>
              <a:t>Persist all the metadata about the tables</a:t>
            </a:r>
          </a:p>
          <a:p>
            <a:pPr marL="800100" lvl="1"/>
            <a:r>
              <a:rPr lang="en-US" altLang="en-US" sz="2000" dirty="0"/>
              <a:t>The default location can be changed using config variable </a:t>
            </a:r>
            <a:r>
              <a:rPr lang="en-US" altLang="en-US" sz="2000" i="1" dirty="0" err="1"/>
              <a:t>spark.sql.warehouse.dir</a:t>
            </a:r>
            <a:endParaRPr lang="en-US" alt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208434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 err="1"/>
              <a:t>SparkSession.catalog</a:t>
            </a:r>
            <a:endParaRPr lang="en-US" altLang="en-US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Metadata is captured in the Catalog</a:t>
            </a:r>
          </a:p>
          <a:p>
            <a:pPr marL="800100" lvl="1"/>
            <a:r>
              <a:rPr lang="en-US" altLang="en-US" sz="2000" dirty="0"/>
              <a:t>A high-level abstraction in Spark SQL for storing metadata</a:t>
            </a:r>
          </a:p>
          <a:p>
            <a:pPr marL="800100" lvl="1"/>
            <a:r>
              <a:rPr lang="en-US" altLang="en-US" sz="2000" dirty="0"/>
              <a:t>Functionality was expanded in Spark 2.x with new public methods providing ability to examine the metadata associated with the databases, tables and views. </a:t>
            </a:r>
          </a:p>
          <a:p>
            <a:pPr marL="800100" lvl="1"/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Spark 3.0 extends it to use external catalogs</a:t>
            </a:r>
            <a:r>
              <a:rPr lang="en-US" altLang="en-US" sz="2000" dirty="0"/>
              <a:t>. </a:t>
            </a:r>
          </a:p>
          <a:p>
            <a:pPr marL="800100" lvl="1"/>
            <a:r>
              <a:rPr lang="en-US" altLang="en-US" sz="2000" i="1" dirty="0" err="1"/>
              <a:t>spark.catalog.listDatabases</a:t>
            </a:r>
            <a:r>
              <a:rPr lang="en-US" altLang="en-US" sz="2000" i="1" dirty="0"/>
              <a:t>()</a:t>
            </a:r>
          </a:p>
          <a:p>
            <a:pPr marL="800100" lvl="1"/>
            <a:r>
              <a:rPr lang="en-US" altLang="en-US" sz="2000" i="1" dirty="0" err="1"/>
              <a:t>spark.catalog.listTables</a:t>
            </a:r>
            <a:r>
              <a:rPr lang="en-US" altLang="en-US" sz="2000" i="1" dirty="0"/>
              <a:t>()</a:t>
            </a:r>
          </a:p>
          <a:p>
            <a:pPr marL="800100" lvl="1"/>
            <a:r>
              <a:rPr lang="en-US" altLang="en-US" sz="2000" i="1" dirty="0" err="1"/>
              <a:t>spark.catalog.listColumns</a:t>
            </a:r>
            <a:r>
              <a:rPr lang="en-US" altLang="en-US" sz="2000" i="1" dirty="0"/>
              <a:t>("</a:t>
            </a:r>
            <a:r>
              <a:rPr lang="en-US" altLang="en-US" sz="2000" i="1" dirty="0" err="1"/>
              <a:t>us_delay_flights_tbl</a:t>
            </a:r>
            <a:r>
              <a:rPr lang="en-US" altLang="en-US" sz="2000" i="1" dirty="0"/>
              <a:t>")</a:t>
            </a:r>
          </a:p>
          <a:p>
            <a:pPr marL="400050"/>
            <a:r>
              <a:rPr lang="en-US" altLang="en-US" sz="2000" dirty="0"/>
              <a:t>For the list of available methods, refer </a:t>
            </a:r>
            <a:r>
              <a:rPr lang="en-US" altLang="en-US" sz="2000" dirty="0">
                <a:hlinkClick r:id="rId3"/>
              </a:rPr>
              <a:t>here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76598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Managed vs. Unmanaged Tables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57150" indent="0">
              <a:buNone/>
            </a:pPr>
            <a:r>
              <a:rPr lang="en-US" altLang="en-US" sz="2000" dirty="0"/>
              <a:t>Two types of tables can be created:</a:t>
            </a:r>
          </a:p>
          <a:p>
            <a:pPr marL="400050"/>
            <a:r>
              <a:rPr lang="en-US" altLang="en-US" sz="2000" dirty="0"/>
              <a:t>Managed</a:t>
            </a:r>
          </a:p>
          <a:p>
            <a:pPr marL="800100" lvl="1"/>
            <a:r>
              <a:rPr lang="en-US" altLang="en-US" sz="1600" dirty="0"/>
              <a:t>Spark manages both the metadata and the data in the file store (local filesystem, HDFS, an object store such as AWS S3, or Azure Blob Storage)</a:t>
            </a:r>
          </a:p>
          <a:p>
            <a:pPr marL="800100" lvl="1"/>
            <a:r>
              <a:rPr lang="en-US" altLang="en-US" sz="1600" dirty="0"/>
              <a:t>DROP TABLE command deletes both the metadata and the data</a:t>
            </a:r>
          </a:p>
          <a:p>
            <a:pPr marL="800100" lvl="1"/>
            <a:r>
              <a:rPr lang="en-US" altLang="en-US" sz="1600" i="1" dirty="0"/>
              <a:t>CREATE TABLE &lt;example-table&gt;(id STRING, value STRING)</a:t>
            </a:r>
          </a:p>
          <a:p>
            <a:pPr marL="400050"/>
            <a:r>
              <a:rPr lang="en-US" altLang="en-US" sz="2000" dirty="0"/>
              <a:t>Unmanaged</a:t>
            </a:r>
          </a:p>
          <a:p>
            <a:pPr marL="800100" lvl="1"/>
            <a:r>
              <a:rPr lang="en-US" altLang="en-US" sz="1600" dirty="0"/>
              <a:t>Spark only manages the metadata</a:t>
            </a:r>
          </a:p>
          <a:p>
            <a:pPr marL="800100" lvl="1"/>
            <a:r>
              <a:rPr lang="en-US" altLang="en-US" sz="1600" dirty="0"/>
              <a:t>External data is managed outside of Spark. </a:t>
            </a:r>
          </a:p>
          <a:p>
            <a:pPr marL="800100" lvl="1"/>
            <a:r>
              <a:rPr lang="en-US" altLang="en-US" sz="1600" dirty="0"/>
              <a:t>DROP TABLE command only deletes the metadata. </a:t>
            </a:r>
          </a:p>
          <a:p>
            <a:pPr marL="800100" lvl="1"/>
            <a:r>
              <a:rPr lang="en-US" altLang="en-US" sz="1600" i="1" dirty="0"/>
              <a:t>CREATE TABLE &lt;example-table&gt;(id STRING, value STRING) USING </a:t>
            </a:r>
            <a:r>
              <a:rPr lang="en-US" altLang="en-US" sz="1600" i="1" dirty="0" err="1"/>
              <a:t>org.apache.spark.sql.parquet</a:t>
            </a:r>
            <a:r>
              <a:rPr lang="en-US" altLang="en-US" sz="1600" i="1" dirty="0"/>
              <a:t> OPTIONS (PATH "&lt;your-storage-path&gt;")</a:t>
            </a:r>
          </a:p>
        </p:txBody>
      </p:sp>
    </p:spTree>
    <p:extLst>
      <p:ext uri="{BB962C8B-B14F-4D97-AF65-F5344CB8AC3E}">
        <p14:creationId xmlns:p14="http://schemas.microsoft.com/office/powerpoint/2010/main" val="335599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Creating SQL Databases and Tables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804006"/>
            <a:ext cx="8229600" cy="106085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Tables reside within a database</a:t>
            </a:r>
          </a:p>
          <a:p>
            <a:pPr marL="400050"/>
            <a:r>
              <a:rPr lang="en-US" altLang="en-US" sz="2000" dirty="0"/>
              <a:t>By default Spark creates tables under the default database. </a:t>
            </a:r>
            <a:endParaRPr lang="en-US" altLang="en-US" sz="16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2F727-B24A-DA42-8C78-00C29B2ACF00}"/>
              </a:ext>
            </a:extLst>
          </p:cNvPr>
          <p:cNvSpPr/>
          <p:nvPr/>
        </p:nvSpPr>
        <p:spPr>
          <a:xfrm>
            <a:off x="590205" y="2042507"/>
            <a:ext cx="8096596" cy="27494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Scala/Python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("CREATE DATABASE </a:t>
            </a:r>
            <a:r>
              <a:rPr lang="en-US" sz="1200" i="1" dirty="0" err="1">
                <a:solidFill>
                  <a:srgbClr val="002060"/>
                </a:solidFill>
                <a:latin typeface="Courier" pitchFamily="2" charset="0"/>
              </a:rPr>
              <a:t>database_name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("USE </a:t>
            </a:r>
            <a:r>
              <a:rPr lang="en-US" sz="1200" i="1" dirty="0" err="1">
                <a:solidFill>
                  <a:srgbClr val="002060"/>
                </a:solidFill>
                <a:latin typeface="Courier" pitchFamily="2" charset="0"/>
              </a:rPr>
              <a:t>database_name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Creating managed table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("CREATE TABLE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managed_us_delay_flights_tbl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(date STRING, delay INT, distance INT, origin STRING, destination STRING)")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Or using the DataFrame API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csv_file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databricks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-datasets/learning-spark-v2/flights/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departuredelays.csv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schema="date STRING, delay INT, distance INT, origin STRING, destination STRING"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flights_df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spark.read.csv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csv_file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, schema=schema)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flights_df.write.saveAsTable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managed_us_delay_flights_tbl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344882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Creating SQL Databases and Tables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23600"/>
            <a:ext cx="8229600" cy="106085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Unmanaged tables are created from existing data sources</a:t>
            </a:r>
            <a:endParaRPr lang="en-US" altLang="en-US" sz="16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2F727-B24A-DA42-8C78-00C29B2ACF00}"/>
              </a:ext>
            </a:extLst>
          </p:cNvPr>
          <p:cNvSpPr/>
          <p:nvPr/>
        </p:nvSpPr>
        <p:spPr>
          <a:xfrm>
            <a:off x="590205" y="2042507"/>
            <a:ext cx="8096596" cy="14155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Creating an unmanaged table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("""CREATE TABLE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(date STRING, delay INT,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distance INT, origin STRING, destination STRING)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USING csv OPTIONS (PATH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'/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databricks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-datasets/learning-spark-v2/flights/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departuredelays.csv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')""")</a:t>
            </a:r>
          </a:p>
        </p:txBody>
      </p:sp>
    </p:spTree>
    <p:extLst>
      <p:ext uri="{BB962C8B-B14F-4D97-AF65-F5344CB8AC3E}">
        <p14:creationId xmlns:p14="http://schemas.microsoft.com/office/powerpoint/2010/main" val="3023572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Views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420263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Session Scoped (Temporary View)</a:t>
            </a:r>
          </a:p>
          <a:p>
            <a:pPr marL="800100" lvl="1"/>
            <a:r>
              <a:rPr lang="en-US" altLang="en-US" sz="2000" i="1" dirty="0" err="1"/>
              <a:t>df.createOrReplaceTempView</a:t>
            </a:r>
            <a:r>
              <a:rPr lang="en-US" altLang="en-US" sz="2000" i="1" dirty="0"/>
              <a:t>(”</a:t>
            </a:r>
            <a:r>
              <a:rPr lang="en-US" altLang="en-US" sz="2000" i="1" dirty="0" err="1"/>
              <a:t>temp_view_name</a:t>
            </a:r>
            <a:r>
              <a:rPr lang="en-US" altLang="en-US" sz="2000" i="1" dirty="0"/>
              <a:t>")</a:t>
            </a:r>
          </a:p>
          <a:p>
            <a:pPr marL="800100" lvl="1"/>
            <a:r>
              <a:rPr lang="en-US" altLang="en-US" sz="2000" dirty="0"/>
              <a:t>Visible only to a single </a:t>
            </a:r>
            <a:r>
              <a:rPr lang="en-US" altLang="en-US" sz="2000" dirty="0" err="1"/>
              <a:t>SparkSession</a:t>
            </a:r>
            <a:endParaRPr lang="en-US" altLang="en-US" sz="2000" dirty="0"/>
          </a:p>
          <a:p>
            <a:pPr marL="800100" lvl="1"/>
            <a:r>
              <a:rPr lang="en-US" altLang="en-US" sz="2000" dirty="0"/>
              <a:t>Disappears if the session that creates it terminates. </a:t>
            </a:r>
          </a:p>
          <a:p>
            <a:pPr marL="400050"/>
            <a:r>
              <a:rPr lang="en-US" altLang="en-US" sz="2400" dirty="0"/>
              <a:t>Global Views (Global Temporary View)</a:t>
            </a:r>
          </a:p>
          <a:p>
            <a:pPr marL="800100" lvl="1"/>
            <a:r>
              <a:rPr lang="en-US" altLang="en-US" sz="2000" i="1" dirty="0" err="1"/>
              <a:t>df.createGlobalTempView</a:t>
            </a:r>
            <a:r>
              <a:rPr lang="en-US" altLang="en-US" sz="2000" i="1" dirty="0"/>
              <a:t>(”</a:t>
            </a:r>
            <a:r>
              <a:rPr lang="en-US" altLang="en-US" sz="2000" i="1" dirty="0" err="1"/>
              <a:t>global_temp_view_name</a:t>
            </a:r>
            <a:r>
              <a:rPr lang="en-US" altLang="en-US" sz="2000" i="1" dirty="0"/>
              <a:t>")</a:t>
            </a:r>
          </a:p>
          <a:p>
            <a:pPr marL="800100" lvl="1"/>
            <a:r>
              <a:rPr lang="en-US" altLang="en-US" sz="2000" dirty="0"/>
              <a:t>Shared among all sessions and keep alive until the Spark application terminates</a:t>
            </a:r>
          </a:p>
          <a:p>
            <a:pPr marL="800100" lvl="1"/>
            <a:r>
              <a:rPr lang="en-US" altLang="en-US" sz="2000" dirty="0"/>
              <a:t>Tied to a system preserved database </a:t>
            </a:r>
            <a:r>
              <a:rPr lang="en-US" altLang="en-US" sz="2000" dirty="0" err="1">
                <a:solidFill>
                  <a:schemeClr val="accent6">
                    <a:lumMod val="75000"/>
                  </a:schemeClr>
                </a:solidFill>
              </a:rPr>
              <a:t>global_temp</a:t>
            </a:r>
            <a:endParaRPr lang="en-US" altLang="en-US"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800100" lvl="1"/>
            <a:r>
              <a:rPr lang="en-US" altLang="en-US" sz="2000" dirty="0"/>
              <a:t>Must use the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qualified name </a:t>
            </a:r>
            <a:r>
              <a:rPr lang="en-US" altLang="en-US" sz="2000" dirty="0"/>
              <a:t>to refer it: e.g. SELECT * FROM </a:t>
            </a:r>
            <a:r>
              <a:rPr lang="en-US" altLang="en-US" sz="2000" dirty="0" err="1">
                <a:solidFill>
                  <a:schemeClr val="accent6">
                    <a:lumMod val="75000"/>
                  </a:schemeClr>
                </a:solidFill>
              </a:rPr>
              <a:t>global_temp</a:t>
            </a:r>
            <a:r>
              <a:rPr lang="en-US" altLang="en-US" sz="2000" dirty="0" err="1"/>
              <a:t>.</a:t>
            </a:r>
            <a:r>
              <a:rPr lang="en-US" altLang="en-US" sz="2000" i="1" dirty="0" err="1"/>
              <a:t>global_temp_view_name</a:t>
            </a:r>
            <a:endParaRPr lang="en-US" alt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284538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Views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>
                <a:solidFill>
                  <a:schemeClr val="accent6">
                    <a:lumMod val="75000"/>
                  </a:schemeClr>
                </a:solidFill>
              </a:rPr>
              <a:t>Views are temporary </a:t>
            </a:r>
            <a:r>
              <a:rPr lang="en-US" altLang="en-US" sz="2400" dirty="0"/>
              <a:t>(both session-scoped and global). They disappear when the Spark application terminates</a:t>
            </a:r>
          </a:p>
          <a:p>
            <a:pPr marL="400050"/>
            <a:r>
              <a:rPr lang="en-US" altLang="en-US" sz="2400" dirty="0"/>
              <a:t>Built on top of tables. Views don’t hold data</a:t>
            </a:r>
          </a:p>
          <a:p>
            <a:pPr marL="400050"/>
            <a:r>
              <a:rPr lang="en-US" altLang="en-US" sz="2400" dirty="0"/>
              <a:t>When accessing a global temporary view, prefix </a:t>
            </a:r>
            <a:r>
              <a:rPr lang="en-US" altLang="en-US" sz="2400" i="1" dirty="0" err="1"/>
              <a:t>global_temp</a:t>
            </a:r>
            <a:r>
              <a:rPr lang="en-US" altLang="en-US" sz="2400" i="1" dirty="0"/>
              <a:t>.&lt;</a:t>
            </a:r>
            <a:r>
              <a:rPr lang="en-US" altLang="en-US" sz="2400" i="1" dirty="0" err="1"/>
              <a:t>view_name</a:t>
            </a:r>
            <a:r>
              <a:rPr lang="en-US" altLang="en-US" sz="2400" i="1" dirty="0"/>
              <a:t>&gt;</a:t>
            </a:r>
            <a:r>
              <a:rPr lang="en-US" altLang="en-US" sz="2400" dirty="0"/>
              <a:t> must be used</a:t>
            </a:r>
          </a:p>
          <a:p>
            <a:pPr marL="800100" lvl="1"/>
            <a:r>
              <a:rPr lang="en-US" altLang="en-US" sz="2000" dirty="0"/>
              <a:t>Spark creates global temporary views in a global temporary database called </a:t>
            </a:r>
            <a:r>
              <a:rPr lang="en-US" altLang="en-US" sz="2000" i="1" dirty="0" err="1"/>
              <a:t>global_temp</a:t>
            </a:r>
            <a:endParaRPr lang="en-US" altLang="en-US" sz="2000" i="1" dirty="0"/>
          </a:p>
          <a:p>
            <a:pPr marL="800100" lvl="1"/>
            <a:r>
              <a:rPr lang="en-US" altLang="en-US" sz="2000" dirty="0"/>
              <a:t>Normal temporary view (session scoped) can be accessed without the </a:t>
            </a:r>
            <a:r>
              <a:rPr lang="en-US" altLang="en-US" sz="2000" i="1" dirty="0" err="1"/>
              <a:t>global_temp</a:t>
            </a:r>
            <a:r>
              <a:rPr lang="en-US" altLang="en-US" sz="2000" dirty="0"/>
              <a:t> prefix.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62222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Creating Views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2F727-B24A-DA42-8C78-00C29B2ACF00}"/>
              </a:ext>
            </a:extLst>
          </p:cNvPr>
          <p:cNvSpPr/>
          <p:nvPr/>
        </p:nvSpPr>
        <p:spPr>
          <a:xfrm>
            <a:off x="590205" y="2042507"/>
            <a:ext cx="8096596" cy="16566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-- In SQL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CREATE OR REPLACE GLOBAL TEMP VIEW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us_origin_airport_SFO_global_tmp_view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AS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SELECT date, delay, origin, destination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WHERE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origin = 'SFO';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CREATE OR REPLACE TEMP VIEW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us_origin_airport_JFK_tmp_view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AS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SELECT date, delay, origin, destination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WHERE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origin = 'JFK’;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53363E-3319-2A42-843A-FD88C1460C56}"/>
              </a:ext>
            </a:extLst>
          </p:cNvPr>
          <p:cNvSpPr/>
          <p:nvPr/>
        </p:nvSpPr>
        <p:spPr>
          <a:xfrm>
            <a:off x="590204" y="3965518"/>
            <a:ext cx="8096596" cy="19863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Python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df_sfo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("SELECT date, delay, origin, destination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	WHERE origin = 'SFO'")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df_jfk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("SELECT date, delay, origin, destination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	WHERE origin = 'JFK’”)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(“select *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df_sfo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Create a temporary and global temporary view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df_sfo.createOrReplaceGlobalTempView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us_origin_airport_SFO_global_tmp_view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df_jfk.createOrReplaceTempView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us_origin_airport_JFK_tmp_view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468461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Dropping Views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2F727-B24A-DA42-8C78-00C29B2ACF00}"/>
              </a:ext>
            </a:extLst>
          </p:cNvPr>
          <p:cNvSpPr/>
          <p:nvPr/>
        </p:nvSpPr>
        <p:spPr>
          <a:xfrm>
            <a:off x="590205" y="2042508"/>
            <a:ext cx="8096596" cy="9417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-- In SQL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DROP VIEW IF EXISTS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us_origin_airport_SFO_global_tmp_view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;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DROP VIEW IF EXISTS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us_origin_airport_JFK_tmp_view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53363E-3319-2A42-843A-FD88C1460C56}"/>
              </a:ext>
            </a:extLst>
          </p:cNvPr>
          <p:cNvSpPr/>
          <p:nvPr/>
        </p:nvSpPr>
        <p:spPr>
          <a:xfrm>
            <a:off x="590204" y="3209061"/>
            <a:ext cx="8096596" cy="10387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Scala/Python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spark.catalog.dropGlobalTempView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us_origin_airport_SFO_global_tmp_view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spark.catalog.dropTempView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us_origin_airport_JFK_tmp_view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87993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13" y="2849216"/>
            <a:ext cx="8229600" cy="1143000"/>
          </a:xfrm>
        </p:spPr>
        <p:txBody>
          <a:bodyPr/>
          <a:lstStyle/>
          <a:p>
            <a:r>
              <a:rPr lang="en-US" altLang="en-US" dirty="0"/>
              <a:t>Spark SQL Intro</a:t>
            </a:r>
          </a:p>
        </p:txBody>
      </p:sp>
    </p:spTree>
    <p:extLst>
      <p:ext uri="{BB962C8B-B14F-4D97-AF65-F5344CB8AC3E}">
        <p14:creationId xmlns:p14="http://schemas.microsoft.com/office/powerpoint/2010/main" val="2567174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Caching SQL Tables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SQL tables and views can be cached and </a:t>
            </a:r>
            <a:r>
              <a:rPr lang="en-US" altLang="en-US" sz="2400" dirty="0" err="1"/>
              <a:t>uncached</a:t>
            </a:r>
            <a:r>
              <a:rPr lang="en-US" altLang="en-US" sz="2400" dirty="0"/>
              <a:t>. </a:t>
            </a:r>
          </a:p>
          <a:p>
            <a:pPr marL="400050"/>
            <a:r>
              <a:rPr lang="en-US" altLang="en-US" sz="2400" dirty="0"/>
              <a:t>In Spark 3.0, a table can be specified as LAZY - it should only be cached when it is first used instead of immediately. </a:t>
            </a:r>
          </a:p>
          <a:p>
            <a:pPr marL="400050"/>
            <a:r>
              <a:rPr lang="en-US" altLang="en-US" sz="2400" i="1" dirty="0"/>
              <a:t>CACHE [LAZY] TABLE &lt;table-name&gt;</a:t>
            </a:r>
          </a:p>
          <a:p>
            <a:pPr marL="400050"/>
            <a:r>
              <a:rPr lang="en-US" altLang="en-US" sz="2400" i="1" dirty="0"/>
              <a:t>UNCACHE TABLE &lt;table-name&gt;</a:t>
            </a:r>
          </a:p>
          <a:p>
            <a:pPr marL="400050"/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58376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Reading Tables in DataFrames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2F727-B24A-DA42-8C78-00C29B2ACF00}"/>
              </a:ext>
            </a:extLst>
          </p:cNvPr>
          <p:cNvSpPr/>
          <p:nvPr/>
        </p:nvSpPr>
        <p:spPr>
          <a:xfrm>
            <a:off x="590205" y="2042507"/>
            <a:ext cx="8096596" cy="10913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Python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us_flights_df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("SELECT *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us_flights_df2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spark.table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525401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825" y="308197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Data Sources for DataFrames and SQL Tables</a:t>
            </a:r>
          </a:p>
        </p:txBody>
      </p:sp>
    </p:spTree>
    <p:extLst>
      <p:ext uri="{BB962C8B-B14F-4D97-AF65-F5344CB8AC3E}">
        <p14:creationId xmlns:p14="http://schemas.microsoft.com/office/powerpoint/2010/main" val="2173679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 err="1">
                <a:hlinkClick r:id="rId2"/>
              </a:rPr>
              <a:t>DataFrameReader</a:t>
            </a:r>
            <a:endParaRPr lang="en-US" altLang="en-US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Core construct for reading data from a data source into a DataFrame</a:t>
            </a:r>
          </a:p>
          <a:p>
            <a:pPr marL="400050"/>
            <a:r>
              <a:rPr lang="en-US" altLang="en-US" sz="2000" dirty="0"/>
              <a:t>Defined format and recommended pattern for usage:</a:t>
            </a:r>
          </a:p>
          <a:p>
            <a:pPr marL="800100" lvl="1"/>
            <a:r>
              <a:rPr lang="en-US" altLang="en-US" sz="2000" i="1" dirty="0" err="1"/>
              <a:t>DataFrameReader.format</a:t>
            </a:r>
            <a:r>
              <a:rPr lang="en-US" altLang="en-US" sz="2000" i="1" dirty="0"/>
              <a:t>(</a:t>
            </a:r>
            <a:r>
              <a:rPr lang="en-US" altLang="en-US" sz="2000" i="1" dirty="0" err="1"/>
              <a:t>args</a:t>
            </a:r>
            <a:r>
              <a:rPr lang="en-US" altLang="en-US" sz="2000" i="1" dirty="0"/>
              <a:t>).option("key", "value").schema(</a:t>
            </a:r>
            <a:r>
              <a:rPr lang="en-US" altLang="en-US" sz="2000" i="1" dirty="0" err="1"/>
              <a:t>args</a:t>
            </a:r>
            <a:r>
              <a:rPr lang="en-US" altLang="en-US" sz="2000" i="1" dirty="0"/>
              <a:t>).load()</a:t>
            </a:r>
          </a:p>
          <a:p>
            <a:pPr marL="400050"/>
            <a:r>
              <a:rPr lang="en-US" altLang="en-US" sz="2000" dirty="0" err="1"/>
              <a:t>DataFrameReader</a:t>
            </a:r>
            <a:r>
              <a:rPr lang="en-US" altLang="en-US" sz="2000" dirty="0"/>
              <a:t> can only be accessed through a </a:t>
            </a:r>
            <a:r>
              <a:rPr lang="en-US" altLang="en-US" sz="2000" dirty="0" err="1"/>
              <a:t>SparkSession</a:t>
            </a:r>
            <a:r>
              <a:rPr lang="en-US" altLang="en-US" sz="2000" dirty="0"/>
              <a:t> instance. </a:t>
            </a:r>
          </a:p>
          <a:p>
            <a:pPr marL="800100" lvl="1"/>
            <a:r>
              <a:rPr lang="en-US" altLang="en-US" sz="2000" dirty="0" err="1"/>
              <a:t>DataFrameReader</a:t>
            </a:r>
            <a:r>
              <a:rPr lang="en-US" altLang="en-US" sz="2000" dirty="0"/>
              <a:t> instances cannot be created. </a:t>
            </a:r>
          </a:p>
          <a:p>
            <a:pPr marL="800100" lvl="1"/>
            <a:r>
              <a:rPr lang="en-US" altLang="en-US" sz="2000" dirty="0"/>
              <a:t>Getting an instance: </a:t>
            </a:r>
            <a:r>
              <a:rPr lang="en-US" altLang="en-US" sz="2000" i="1" dirty="0" err="1"/>
              <a:t>SparkSession.read</a:t>
            </a:r>
            <a:endParaRPr lang="en-US" altLang="en-US" sz="2000" i="1" dirty="0"/>
          </a:p>
          <a:p>
            <a:pPr marL="400050"/>
            <a:r>
              <a:rPr lang="en-US" altLang="en-US" sz="2000" dirty="0"/>
              <a:t>No schema is required when reading from a static Parquet data source </a:t>
            </a:r>
          </a:p>
          <a:p>
            <a:pPr marL="800100" lvl="1"/>
            <a:r>
              <a:rPr lang="en-US" altLang="en-US" sz="2000" dirty="0"/>
              <a:t>The Parquet metadata usually contains the schema, so it’s inferred. </a:t>
            </a:r>
          </a:p>
          <a:p>
            <a:pPr marL="800100" lvl="1"/>
            <a:r>
              <a:rPr lang="en-US" altLang="en-US" sz="2000" dirty="0"/>
              <a:t>For streaming data source it is required to have the schema provided. </a:t>
            </a:r>
          </a:p>
        </p:txBody>
      </p:sp>
    </p:spTree>
    <p:extLst>
      <p:ext uri="{BB962C8B-B14F-4D97-AF65-F5344CB8AC3E}">
        <p14:creationId xmlns:p14="http://schemas.microsoft.com/office/powerpoint/2010/main" val="2307239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 err="1">
                <a:hlinkClick r:id="rId2"/>
              </a:rPr>
              <a:t>DataFrameReader</a:t>
            </a:r>
            <a:endParaRPr lang="en-US" alt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FF75B-1D7D-6245-A833-9A58826C4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51" y="2053532"/>
            <a:ext cx="6867698" cy="3912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32417C-933E-BD47-8FF4-6F915DECBF84}"/>
              </a:ext>
            </a:extLst>
          </p:cNvPr>
          <p:cNvSpPr txBox="1"/>
          <p:nvPr/>
        </p:nvSpPr>
        <p:spPr>
          <a:xfrm>
            <a:off x="2792859" y="5989158"/>
            <a:ext cx="3558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Learning Spark, 2</a:t>
            </a:r>
            <a:r>
              <a:rPr lang="en-US" baseline="30000" dirty="0"/>
              <a:t>nd</a:t>
            </a:r>
            <a:r>
              <a:rPr lang="en-US" dirty="0"/>
              <a:t> Ed., </a:t>
            </a:r>
            <a:r>
              <a:rPr lang="en-US" dirty="0" err="1"/>
              <a:t>Damji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493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 err="1">
                <a:hlinkClick r:id="rId2"/>
              </a:rPr>
              <a:t>DataFrameWriter</a:t>
            </a:r>
            <a:endParaRPr lang="en-US" altLang="en-US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Unlike with </a:t>
            </a:r>
            <a:r>
              <a:rPr lang="en-US" altLang="en-US" sz="2400" dirty="0" err="1"/>
              <a:t>DataFrameReader</a:t>
            </a:r>
            <a:r>
              <a:rPr lang="en-US" altLang="en-US" sz="2400" dirty="0"/>
              <a:t>, an instance of </a:t>
            </a:r>
            <a:r>
              <a:rPr lang="en-US" altLang="en-US" sz="2400" dirty="0" err="1"/>
              <a:t>DataFrameWriter</a:t>
            </a:r>
            <a:r>
              <a:rPr lang="en-US" altLang="en-US" sz="2400" dirty="0"/>
              <a:t> is accessed from the DataFrame to be saved - not from a </a:t>
            </a:r>
            <a:r>
              <a:rPr lang="en-US" altLang="en-US" sz="2400" dirty="0" err="1"/>
              <a:t>SparkSession</a:t>
            </a:r>
            <a:r>
              <a:rPr lang="en-US" altLang="en-US" sz="2400" dirty="0"/>
              <a:t>. </a:t>
            </a:r>
            <a:r>
              <a:rPr lang="en-US" altLang="en-US" sz="2000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D6C241-B9E7-7040-AFA4-A95CEFA8D008}"/>
              </a:ext>
            </a:extLst>
          </p:cNvPr>
          <p:cNvSpPr/>
          <p:nvPr/>
        </p:nvSpPr>
        <p:spPr>
          <a:xfrm>
            <a:off x="523702" y="3323563"/>
            <a:ext cx="8096596" cy="17388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DataFrameWriter.format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args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.option(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args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bucketBy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args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partitionBy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args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.save(path)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Getting an instance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DataFrame.write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841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 err="1">
                <a:hlinkClick r:id="rId2"/>
              </a:rPr>
              <a:t>DataFrameWriter</a:t>
            </a:r>
            <a:endParaRPr lang="en-US" alt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80B72-95AB-304C-8A3F-C7A14DB9B6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107"/>
          <a:stretch/>
        </p:blipFill>
        <p:spPr>
          <a:xfrm>
            <a:off x="1568644" y="1764195"/>
            <a:ext cx="6006710" cy="2392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02BD9E-7BB4-D445-98CC-B47697A29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14" b="59517"/>
          <a:stretch/>
        </p:blipFill>
        <p:spPr>
          <a:xfrm>
            <a:off x="1568644" y="4156867"/>
            <a:ext cx="6006710" cy="18993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3733F2-7AE8-F040-BD3C-66E0A34159B6}"/>
              </a:ext>
            </a:extLst>
          </p:cNvPr>
          <p:cNvSpPr txBox="1"/>
          <p:nvPr/>
        </p:nvSpPr>
        <p:spPr>
          <a:xfrm>
            <a:off x="2792858" y="6098655"/>
            <a:ext cx="3558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Learning Spark, 2</a:t>
            </a:r>
            <a:r>
              <a:rPr lang="en-US" baseline="30000" dirty="0"/>
              <a:t>nd</a:t>
            </a:r>
            <a:r>
              <a:rPr lang="en-US" dirty="0"/>
              <a:t> Ed., </a:t>
            </a:r>
            <a:r>
              <a:rPr lang="en-US" dirty="0" err="1"/>
              <a:t>Damji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57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>
                <a:hlinkClick r:id="rId2"/>
              </a:rPr>
              <a:t>Parquet</a:t>
            </a:r>
            <a:endParaRPr lang="en-US" altLang="en-US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Default data source in Spark</a:t>
            </a:r>
          </a:p>
          <a:p>
            <a:pPr marL="400050"/>
            <a:r>
              <a:rPr lang="en-US" altLang="en-US" sz="2000" dirty="0"/>
              <a:t>Supported and widely used by many big data processing frameworks</a:t>
            </a:r>
          </a:p>
          <a:p>
            <a:pPr marL="400050"/>
            <a:r>
              <a:rPr lang="en-US" altLang="en-US" sz="2000" dirty="0"/>
              <a:t>Open source columnar file format that offers many I/O optimizations such as compression</a:t>
            </a:r>
          </a:p>
          <a:p>
            <a:pPr marL="400050"/>
            <a:r>
              <a:rPr lang="en-US" altLang="en-US" sz="2000" dirty="0"/>
              <a:t>Stored in a directory structure containing the data files, metadata, a number of compressed files and status files</a:t>
            </a:r>
          </a:p>
        </p:txBody>
      </p:sp>
    </p:spTree>
    <p:extLst>
      <p:ext uri="{BB962C8B-B14F-4D97-AF65-F5344CB8AC3E}">
        <p14:creationId xmlns:p14="http://schemas.microsoft.com/office/powerpoint/2010/main" val="41655449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>
                <a:hlinkClick r:id="rId2"/>
              </a:rPr>
              <a:t>Parquet</a:t>
            </a:r>
            <a:endParaRPr lang="en-US" alt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F7BAF3-746B-CE4A-90D5-8F02B765DDE0}"/>
              </a:ext>
            </a:extLst>
          </p:cNvPr>
          <p:cNvSpPr/>
          <p:nvPr/>
        </p:nvSpPr>
        <p:spPr>
          <a:xfrm>
            <a:off x="590205" y="2042507"/>
            <a:ext cx="8096596" cy="12908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-- In SQL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CREATE OR REPLACE TEMPORARY VIEW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USING parquet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OPTIONS (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	path 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databricks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-datasets/learning-spark-v2/flights/summary-data/parquet/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	2010-summary.parquet/" 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7FF6A-48E7-6946-8FB5-A9C63D5ABFDA}"/>
              </a:ext>
            </a:extLst>
          </p:cNvPr>
          <p:cNvSpPr/>
          <p:nvPr/>
        </p:nvSpPr>
        <p:spPr>
          <a:xfrm>
            <a:off x="590204" y="3433502"/>
            <a:ext cx="8096596" cy="7644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Reading from a Parquet file in Python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spark.sql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("SELECT * FROM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").show()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39F809-7BB8-714A-A38F-5FFA60F7C9B6}"/>
              </a:ext>
            </a:extLst>
          </p:cNvPr>
          <p:cNvSpPr/>
          <p:nvPr/>
        </p:nvSpPr>
        <p:spPr>
          <a:xfrm>
            <a:off x="590204" y="4296271"/>
            <a:ext cx="8096596" cy="12382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Writing out to a Parquet file in Python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df.write.format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("parquet")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.mode("overwrite")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.option("compression", "snappy")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.save("/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tmp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/data/parquet/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df_parquet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A7EE38-E0FF-F746-A1D9-B212057D098F}"/>
              </a:ext>
            </a:extLst>
          </p:cNvPr>
          <p:cNvSpPr/>
          <p:nvPr/>
        </p:nvSpPr>
        <p:spPr>
          <a:xfrm>
            <a:off x="590204" y="5664087"/>
            <a:ext cx="8096596" cy="7644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Writing out to a table in Python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df.write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.mode("overwrite")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saveAsTable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4119057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JSON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000" dirty="0"/>
              <a:t>Popular file format due to its ease of use. </a:t>
            </a:r>
          </a:p>
          <a:p>
            <a:pPr marL="400050"/>
            <a:r>
              <a:rPr lang="en-US" altLang="en-US" sz="2000" dirty="0"/>
              <a:t>Two representational formats:</a:t>
            </a:r>
          </a:p>
          <a:p>
            <a:pPr marL="800100" lvl="1"/>
            <a:r>
              <a:rPr lang="en-US" altLang="en-US" sz="2000" dirty="0"/>
              <a:t>Single-line mode</a:t>
            </a:r>
          </a:p>
          <a:p>
            <a:pPr marL="1200150" lvl="2"/>
            <a:r>
              <a:rPr lang="en-US" altLang="en-US" sz="2000" dirty="0"/>
              <a:t>Each line denotes a single JSON object</a:t>
            </a:r>
          </a:p>
          <a:p>
            <a:pPr marL="1200150" lvl="2"/>
            <a:r>
              <a:rPr lang="en-US" altLang="en-US" sz="2000" i="1" dirty="0"/>
              <a:t>multiline</a:t>
            </a:r>
            <a:r>
              <a:rPr lang="en-US" altLang="en-US" sz="2000" dirty="0"/>
              <a:t> option set to False</a:t>
            </a:r>
          </a:p>
          <a:p>
            <a:pPr marL="800100" lvl="1"/>
            <a:r>
              <a:rPr lang="en-US" altLang="en-US" sz="2000" dirty="0"/>
              <a:t>multi-line mode</a:t>
            </a:r>
          </a:p>
          <a:p>
            <a:pPr marL="1200150" lvl="2"/>
            <a:r>
              <a:rPr lang="en-US" altLang="en-US" sz="2000" dirty="0"/>
              <a:t>Entire multiline object constitutes a single JSON object</a:t>
            </a:r>
          </a:p>
          <a:p>
            <a:pPr marL="1200150" lvl="2"/>
            <a:r>
              <a:rPr lang="en-US" altLang="en-US" sz="2000" i="1" dirty="0"/>
              <a:t>multiline</a:t>
            </a:r>
            <a:r>
              <a:rPr lang="en-US" altLang="en-US" sz="2000" dirty="0"/>
              <a:t> option set to True</a:t>
            </a:r>
          </a:p>
        </p:txBody>
      </p:sp>
    </p:spTree>
    <p:extLst>
      <p:ext uri="{BB962C8B-B14F-4D97-AF65-F5344CB8AC3E}">
        <p14:creationId xmlns:p14="http://schemas.microsoft.com/office/powerpoint/2010/main" val="2185724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SQL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Allows developers to work with </a:t>
            </a:r>
            <a:r>
              <a:rPr lang="en-US" altLang="en-US" sz="2400" dirty="0">
                <a:solidFill>
                  <a:schemeClr val="accent6">
                    <a:lumMod val="75000"/>
                  </a:schemeClr>
                </a:solidFill>
              </a:rPr>
              <a:t>standard SQL (ANSI SQL:2003) </a:t>
            </a:r>
            <a:r>
              <a:rPr lang="en-US" altLang="en-US" sz="2400" dirty="0"/>
              <a:t>to make queries on structured data with a schema</a:t>
            </a:r>
          </a:p>
          <a:p>
            <a:pPr lvl="1"/>
            <a:r>
              <a:rPr lang="en-US" altLang="en-US" sz="2400" dirty="0"/>
              <a:t>Introduced in Spark 1.3</a:t>
            </a:r>
          </a:p>
          <a:p>
            <a:pPr lvl="1"/>
            <a:r>
              <a:rPr lang="en-US" altLang="en-US" sz="2400" dirty="0"/>
              <a:t>Provides high-level structured functionalities  for DataFrame and Dataset.</a:t>
            </a:r>
          </a:p>
          <a:p>
            <a:r>
              <a:rPr lang="en-US" altLang="en-US" sz="2400" dirty="0"/>
              <a:t>Unifies Spark components and simplifies working with structured data sets by providing abstractions for DataFrames/Datasets.</a:t>
            </a:r>
          </a:p>
          <a:p>
            <a:r>
              <a:rPr lang="en-US" altLang="en-US" sz="2400" dirty="0"/>
              <a:t>Connects to </a:t>
            </a:r>
            <a:r>
              <a:rPr lang="en-US" altLang="en-US" sz="2400" dirty="0">
                <a:hlinkClick r:id="rId2"/>
              </a:rPr>
              <a:t>Apache Hive </a:t>
            </a:r>
            <a:r>
              <a:rPr lang="en-US" altLang="en-US" sz="2400" dirty="0"/>
              <a:t>metastore and tables</a:t>
            </a:r>
          </a:p>
        </p:txBody>
      </p:sp>
    </p:spTree>
    <p:extLst>
      <p:ext uri="{BB962C8B-B14F-4D97-AF65-F5344CB8AC3E}">
        <p14:creationId xmlns:p14="http://schemas.microsoft.com/office/powerpoint/2010/main" val="3135731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JSON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F7BAF3-746B-CE4A-90D5-8F02B765DDE0}"/>
              </a:ext>
            </a:extLst>
          </p:cNvPr>
          <p:cNvSpPr/>
          <p:nvPr/>
        </p:nvSpPr>
        <p:spPr>
          <a:xfrm>
            <a:off x="590205" y="2042508"/>
            <a:ext cx="8096596" cy="9417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Python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file = 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databricks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-datasets/learning-spark-v2/flights/summary-data/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/*"</a:t>
            </a: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spark.read.format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").load(file)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7FF6A-48E7-6946-8FB5-A9C63D5ABFDA}"/>
              </a:ext>
            </a:extLst>
          </p:cNvPr>
          <p:cNvSpPr/>
          <p:nvPr/>
        </p:nvSpPr>
        <p:spPr>
          <a:xfrm>
            <a:off x="590204" y="3113839"/>
            <a:ext cx="8096596" cy="14082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-- In SQL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CREATE OR REPLACE TEMPORARY VIEW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us_delay_flights_tbl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USING 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OPTIONS (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	path 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databricks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-datasets/learning-spark-v2/flights/summary-data/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/*"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2D106E-E109-3143-AEFC-4EE6B7513F0C}"/>
              </a:ext>
            </a:extLst>
          </p:cNvPr>
          <p:cNvSpPr/>
          <p:nvPr/>
        </p:nvSpPr>
        <p:spPr>
          <a:xfrm>
            <a:off x="590204" y="4651693"/>
            <a:ext cx="8096596" cy="14082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Python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df.write.format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.mode("overwrite")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.option("compression", "snappy")</a:t>
            </a:r>
          </a:p>
          <a:p>
            <a:pPr lvl="1"/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.save("/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tmp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/data/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/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df_json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865657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825" y="308197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User Defined Functions (UDF)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3C3DBE-537F-754D-81FA-E161FE9BFF41}"/>
              </a:ext>
            </a:extLst>
          </p:cNvPr>
          <p:cNvSpPr txBox="1"/>
          <p:nvPr/>
        </p:nvSpPr>
        <p:spPr>
          <a:xfrm>
            <a:off x="1308945" y="5475890"/>
            <a:ext cx="655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https://docs.databricks.com/spark/latest/spark-sql/udf-python.html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35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User Defined Function (UDF)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Spark allows for data engineers and data scientists to define their own functions called user-defined functions (UDFs).</a:t>
            </a:r>
          </a:p>
          <a:p>
            <a:pPr marL="800100" lvl="1"/>
            <a:r>
              <a:rPr lang="en-US" altLang="en-US" sz="2000" dirty="0"/>
              <a:t>Data scientist can wrap an ML model within a UDF so that a data analyst can query its predictions in Spark SQL. </a:t>
            </a:r>
          </a:p>
          <a:p>
            <a:pPr marL="400050"/>
            <a:r>
              <a:rPr lang="en-US" altLang="en-US" sz="2400" dirty="0"/>
              <a:t>UDFs operate per session and they will </a:t>
            </a:r>
            <a:r>
              <a:rPr lang="en-US" altLang="en-US" sz="2400" dirty="0">
                <a:solidFill>
                  <a:schemeClr val="accent6">
                    <a:lumMod val="75000"/>
                  </a:schemeClr>
                </a:solidFill>
              </a:rPr>
              <a:t>not be persisted in the underlying metastore</a:t>
            </a:r>
            <a:r>
              <a:rPr lang="en-US" alt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95376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User Defined Function (UDF)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528042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Issues with </a:t>
            </a:r>
            <a:r>
              <a:rPr lang="en-US" altLang="en-US" sz="2400" dirty="0" err="1"/>
              <a:t>PySpark</a:t>
            </a:r>
            <a:r>
              <a:rPr lang="en-US" altLang="en-US" sz="2400" dirty="0"/>
              <a:t> UDFs: they were slower than Scala UDFs. </a:t>
            </a:r>
          </a:p>
          <a:p>
            <a:pPr marL="800100" lvl="1"/>
            <a:r>
              <a:rPr lang="en-US" altLang="en-US" sz="2000" dirty="0"/>
              <a:t>Data had to be moved between JVM and Python. </a:t>
            </a:r>
          </a:p>
          <a:p>
            <a:pPr marL="400050"/>
            <a:r>
              <a:rPr lang="en-US" altLang="en-US" sz="2400" dirty="0" err="1">
                <a:hlinkClick r:id="rId2"/>
              </a:rPr>
              <a:t>PySpark</a:t>
            </a:r>
            <a:r>
              <a:rPr lang="en-US" altLang="en-US" sz="2400" dirty="0">
                <a:hlinkClick r:id="rId2"/>
              </a:rPr>
              <a:t> UDF </a:t>
            </a:r>
            <a:r>
              <a:rPr lang="en-US" altLang="en-US" sz="2400" dirty="0"/>
              <a:t>vs. </a:t>
            </a:r>
            <a:r>
              <a:rPr lang="en-US" altLang="en-US" sz="2400" dirty="0">
                <a:hlinkClick r:id="rId3"/>
              </a:rPr>
              <a:t>Pandas (vectorized) UDF</a:t>
            </a:r>
            <a:endParaRPr lang="en-US" altLang="en-US" sz="2400" dirty="0"/>
          </a:p>
          <a:p>
            <a:pPr marL="800100" lvl="1"/>
            <a:r>
              <a:rPr lang="en-US" altLang="en-US" sz="2000" dirty="0"/>
              <a:t>A pandas user-defined function (UDF)—also known as vectorized UDF—is a user-defined function that uses </a:t>
            </a:r>
            <a:r>
              <a:rPr lang="en-US" altLang="en-US" sz="2000" dirty="0">
                <a:hlinkClick r:id="rId4"/>
              </a:rPr>
              <a:t>Apache Arrow</a:t>
            </a:r>
            <a:r>
              <a:rPr lang="en-US" altLang="en-US" sz="2000" dirty="0"/>
              <a:t> to transfer data and pandas to work with the data. </a:t>
            </a:r>
          </a:p>
          <a:p>
            <a:pPr marL="800100" lvl="1"/>
            <a:r>
              <a:rPr lang="en-US" altLang="en-US" sz="2000" dirty="0"/>
              <a:t>Pandas UDFs allow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vectorized operations</a:t>
            </a:r>
            <a:r>
              <a:rPr lang="en-US" altLang="en-US" sz="2000" dirty="0"/>
              <a:t> that can increase performance up to 100x compared to row-at-a-time Python UDFs.</a:t>
            </a:r>
          </a:p>
          <a:p>
            <a:pPr marL="800100" lvl="1"/>
            <a:r>
              <a:rPr lang="en-US" altLang="en-US" sz="2000" dirty="0"/>
              <a:t>References</a:t>
            </a:r>
          </a:p>
          <a:p>
            <a:pPr marL="1200150" lvl="2"/>
            <a:r>
              <a:rPr lang="en-US" altLang="en-US" sz="1600" dirty="0">
                <a:hlinkClick r:id="rId3"/>
              </a:rPr>
              <a:t>https://docs.databricks.com/spark/latest/spark-sql/udf-python-pandas.html</a:t>
            </a:r>
            <a:endParaRPr lang="en-US" altLang="en-US" sz="1600" dirty="0"/>
          </a:p>
          <a:p>
            <a:pPr marL="1200150" lvl="2"/>
            <a:r>
              <a:rPr lang="en-US" altLang="en-US" sz="1600" dirty="0">
                <a:hlinkClick r:id="rId5"/>
              </a:rPr>
              <a:t>https://databricks.com/blog/2020/05/20/new-pandas-udfs-and-python-type-hints-in-the-upcoming-release-of-apache-spark-3-0.html</a:t>
            </a:r>
            <a:endParaRPr lang="en-US" altLang="en-US" sz="1600" dirty="0"/>
          </a:p>
          <a:p>
            <a:pPr marL="1200150" lvl="2"/>
            <a:r>
              <a:rPr lang="en-US" altLang="en-US" sz="1600" dirty="0">
                <a:hlinkClick r:id="rId6"/>
              </a:rPr>
              <a:t>https://docs.databricks.com/spark/latest/spark-sql/spark-pandas.html</a:t>
            </a:r>
            <a:endParaRPr lang="en-US" altLang="en-US" sz="1600" dirty="0"/>
          </a:p>
          <a:p>
            <a:pPr marL="1200150" lvl="2"/>
            <a:endParaRPr lang="en-US" altLang="en-US" sz="1600" dirty="0"/>
          </a:p>
          <a:p>
            <a:pPr marL="1200150" lvl="2"/>
            <a:endParaRPr lang="en-US" altLang="en-US" sz="1600" dirty="0"/>
          </a:p>
          <a:p>
            <a:pPr marL="800100" lvl="1"/>
            <a:endParaRPr lang="en-US" altLang="en-US" sz="2000" dirty="0"/>
          </a:p>
          <a:p>
            <a:pPr marL="400050"/>
            <a:endParaRPr lang="en-US" altLang="en-US" sz="2400" dirty="0"/>
          </a:p>
          <a:p>
            <a:pPr marL="400050"/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084035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User Defined Function (UDF)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Pandas UDFs (vectorized UDFs) were introduced in Apache Spark 2.3.</a:t>
            </a:r>
          </a:p>
          <a:p>
            <a:pPr marL="800100" lvl="1"/>
            <a:r>
              <a:rPr lang="en-US" altLang="en-US" sz="2000" dirty="0"/>
              <a:t>https://</a:t>
            </a:r>
            <a:r>
              <a:rPr lang="en-US" altLang="en-US" sz="2000" dirty="0" err="1"/>
              <a:t>databricks.com</a:t>
            </a:r>
            <a:r>
              <a:rPr lang="en-US" altLang="en-US" sz="2000" dirty="0"/>
              <a:t>/blog/2017/10/30/introducing-vectorized-</a:t>
            </a:r>
            <a:r>
              <a:rPr lang="en-US" altLang="en-US" sz="2000" dirty="0" err="1"/>
              <a:t>udfs</a:t>
            </a:r>
            <a:r>
              <a:rPr lang="en-US" altLang="en-US" sz="2000" dirty="0"/>
              <a:t>-for-</a:t>
            </a:r>
            <a:r>
              <a:rPr lang="en-US" altLang="en-US" sz="2000" dirty="0" err="1"/>
              <a:t>pyspark.html</a:t>
            </a:r>
            <a:endParaRPr lang="en-US" altLang="en-US" sz="2000" dirty="0"/>
          </a:p>
          <a:p>
            <a:pPr marL="800100" lvl="1"/>
            <a:r>
              <a:rPr lang="en-US" altLang="en-US" sz="2000" dirty="0"/>
              <a:t>A Pandas UDF is defined using the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keyword </a:t>
            </a:r>
            <a:r>
              <a:rPr lang="en-US" altLang="en-US" sz="2000" b="1" dirty="0" err="1">
                <a:solidFill>
                  <a:schemeClr val="accent6">
                    <a:lumMod val="75000"/>
                  </a:schemeClr>
                </a:solidFill>
              </a:rPr>
              <a:t>pandas_udf</a:t>
            </a:r>
            <a:r>
              <a:rPr lang="en-US" altLang="en-US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as the decorator</a:t>
            </a:r>
            <a:r>
              <a:rPr lang="en-US" altLang="en-US" sz="2000" dirty="0"/>
              <a:t>, or to wrap the function itself. </a:t>
            </a:r>
          </a:p>
          <a:p>
            <a:pPr marL="800100" lvl="1"/>
            <a:r>
              <a:rPr lang="en-US" altLang="en-US" sz="2000" dirty="0"/>
              <a:t>Once the data is in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Apache Arrow format</a:t>
            </a:r>
            <a:r>
              <a:rPr lang="en-US" altLang="en-US" sz="2000" dirty="0"/>
              <a:t>, there is no longer the need to serialize/pickle the data as it is already in a format consumable by the Python process. Instead of operating on individual inputs row by row, you are operating on a Pandas Series or DataFrame (i.e., </a:t>
            </a:r>
            <a:r>
              <a:rPr lang="en-US" altLang="en-US" sz="2000" dirty="0">
                <a:solidFill>
                  <a:schemeClr val="accent6">
                    <a:lumMod val="75000"/>
                  </a:schemeClr>
                </a:solidFill>
              </a:rPr>
              <a:t>vectorized execution</a:t>
            </a:r>
            <a:r>
              <a:rPr lang="en-US" altLang="en-US" sz="2000" dirty="0"/>
              <a:t>).</a:t>
            </a:r>
            <a:endParaRPr lang="en-US" altLang="en-US" sz="1600" dirty="0"/>
          </a:p>
          <a:p>
            <a:pPr marL="800100" lvl="1"/>
            <a:endParaRPr lang="en-US" altLang="en-US" sz="2000" dirty="0"/>
          </a:p>
          <a:p>
            <a:pPr marL="400050"/>
            <a:endParaRPr lang="en-US" altLang="en-US" sz="2400" dirty="0"/>
          </a:p>
          <a:p>
            <a:pPr marL="400050"/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505466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User Defined Function (UDF)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391408"/>
          </a:xfrm>
        </p:spPr>
        <p:txBody>
          <a:bodyPr>
            <a:noAutofit/>
          </a:bodyPr>
          <a:lstStyle/>
          <a:p>
            <a:pPr marL="400050"/>
            <a:r>
              <a:rPr lang="en-US" altLang="en-US" sz="2400" dirty="0"/>
              <a:t>Apache Spark 3.0 with Python 3.6 and above, Pandas UDFs are split into two API categories: </a:t>
            </a:r>
          </a:p>
          <a:p>
            <a:pPr marL="800100" lvl="1"/>
            <a:r>
              <a:rPr lang="en-US" altLang="en-US" sz="2400" dirty="0"/>
              <a:t>Pandas UDFs</a:t>
            </a:r>
          </a:p>
          <a:p>
            <a:pPr marL="1200150" lvl="2"/>
            <a:r>
              <a:rPr lang="en-US" altLang="en-US" dirty="0"/>
              <a:t>Pandas UDFs infer the Pandas UDF type from 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Python type hints</a:t>
            </a:r>
            <a:r>
              <a:rPr lang="en-US" altLang="en-US" dirty="0"/>
              <a:t> in Pandas UDFs such as </a:t>
            </a:r>
            <a:r>
              <a:rPr lang="en-US" altLang="en-US" dirty="0" err="1"/>
              <a:t>pandas.Series</a:t>
            </a:r>
            <a:r>
              <a:rPr lang="en-US" altLang="en-US" dirty="0"/>
              <a:t>, </a:t>
            </a:r>
            <a:r>
              <a:rPr lang="en-US" altLang="en-US" dirty="0" err="1"/>
              <a:t>pandas.DataFrame</a:t>
            </a:r>
            <a:r>
              <a:rPr lang="en-US" altLang="en-US" dirty="0"/>
              <a:t>, Tuple, and Iterator.</a:t>
            </a:r>
          </a:p>
          <a:p>
            <a:pPr marL="800100" lvl="1"/>
            <a:r>
              <a:rPr lang="en-US" altLang="en-US" sz="2400" dirty="0"/>
              <a:t>Pandas Function APIs</a:t>
            </a:r>
          </a:p>
          <a:p>
            <a:pPr marL="1200150" lvl="2"/>
            <a:r>
              <a:rPr lang="en-US" altLang="en-US" dirty="0"/>
              <a:t>Allows users to directly apply a local Python function to a </a:t>
            </a:r>
            <a:r>
              <a:rPr lang="en-US" altLang="en-US" dirty="0" err="1"/>
              <a:t>PySpark</a:t>
            </a:r>
            <a:r>
              <a:rPr lang="en-US" altLang="en-US" dirty="0"/>
              <a:t> DataFrame where both the input and output are Pandas instances. </a:t>
            </a:r>
          </a:p>
          <a:p>
            <a:pPr marL="800100" lvl="1"/>
            <a:endParaRPr lang="en-US" altLang="en-US" sz="2400" dirty="0"/>
          </a:p>
          <a:p>
            <a:pPr marL="400050"/>
            <a:endParaRPr lang="en-US" altLang="en-US" sz="2400" dirty="0"/>
          </a:p>
          <a:p>
            <a:pPr marL="400050"/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63939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External Data Sources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/>
            <a:r>
              <a:rPr lang="en-US" altLang="en-US" sz="2200" dirty="0"/>
              <a:t>JDBC and SQL Databases - Using the data source API, the tables from the remote database can be loaded as a DataFrame or Spark SQL temporary view.</a:t>
            </a:r>
          </a:p>
          <a:p>
            <a:pPr marL="400050"/>
            <a:r>
              <a:rPr lang="en-US" altLang="en-US" sz="2200" dirty="0"/>
              <a:t>Partitioning of the data source</a:t>
            </a:r>
          </a:p>
          <a:p>
            <a:pPr marL="800100" lvl="1"/>
            <a:r>
              <a:rPr lang="en-US" altLang="en-US" sz="2200" dirty="0"/>
              <a:t>Required for large amount of data between Spark SQL and a JDBC external source</a:t>
            </a:r>
          </a:p>
          <a:p>
            <a:pPr marL="1200150" lvl="2"/>
            <a:r>
              <a:rPr lang="en-US" altLang="en-US" sz="2200" dirty="0"/>
              <a:t>All data goes through one driver connection</a:t>
            </a:r>
          </a:p>
          <a:p>
            <a:pPr marL="800100" lvl="1"/>
            <a:r>
              <a:rPr lang="en-US" altLang="en-US" sz="2200" dirty="0" err="1"/>
              <a:t>numPartitions</a:t>
            </a:r>
            <a:r>
              <a:rPr lang="en-US" altLang="en-US" sz="2200" dirty="0"/>
              <a:t>, use a multiple of the number of Spark workers.</a:t>
            </a:r>
          </a:p>
          <a:p>
            <a:pPr marL="800100" lvl="1"/>
            <a:r>
              <a:rPr lang="en-US" altLang="en-US" sz="2200" dirty="0"/>
              <a:t>Need to consider how well the source system can handle the read requests. It is possible to saturate the source system.</a:t>
            </a:r>
          </a:p>
        </p:txBody>
      </p:sp>
    </p:spTree>
    <p:extLst>
      <p:ext uri="{BB962C8B-B14F-4D97-AF65-F5344CB8AC3E}">
        <p14:creationId xmlns:p14="http://schemas.microsoft.com/office/powerpoint/2010/main" val="30116444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External Data 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2B609E-D234-7B42-A3D1-D3595BBCF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878330"/>
            <a:ext cx="7848600" cy="3924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E50CC7-9834-0F41-BFA7-E598FE98BD43}"/>
              </a:ext>
            </a:extLst>
          </p:cNvPr>
          <p:cNvSpPr txBox="1"/>
          <p:nvPr/>
        </p:nvSpPr>
        <p:spPr>
          <a:xfrm>
            <a:off x="647700" y="5870217"/>
            <a:ext cx="84188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https://spark.apache.org/docs/latest/sql-data-sources-jdbc.html</a:t>
            </a:r>
            <a:endParaRPr lang="en-US" dirty="0"/>
          </a:p>
          <a:p>
            <a:r>
              <a:rPr lang="en-US" dirty="0">
                <a:hlinkClick r:id="rId4"/>
              </a:rPr>
              <a:t>https://docs.databricks.com/data/data-sources/sql-databases.html#manage-parallelism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596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825" y="308197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Higher-Order Functions</a:t>
            </a:r>
          </a:p>
        </p:txBody>
      </p:sp>
    </p:spTree>
    <p:extLst>
      <p:ext uri="{BB962C8B-B14F-4D97-AF65-F5344CB8AC3E}">
        <p14:creationId xmlns:p14="http://schemas.microsoft.com/office/powerpoint/2010/main" val="16439637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Complex Data Types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380897"/>
          </a:xfrm>
        </p:spPr>
        <p:txBody>
          <a:bodyPr>
            <a:noAutofit/>
          </a:bodyPr>
          <a:lstStyle/>
          <a:p>
            <a:pPr marL="57150" indent="0">
              <a:buNone/>
            </a:pPr>
            <a:r>
              <a:rPr lang="en-US" altLang="en-US" sz="2000" dirty="0"/>
              <a:t>Before Spark 2.4, two typical solutions for manipulating complex data types:</a:t>
            </a:r>
          </a:p>
          <a:p>
            <a:pPr marL="400050"/>
            <a:r>
              <a:rPr lang="en-US" altLang="en-US" sz="2000" dirty="0"/>
              <a:t>Exploding the nested structure into individual rows, applying some function, and then re-creating the nested structure (using </a:t>
            </a:r>
            <a:r>
              <a:rPr lang="en-US" altLang="en-US" sz="2000" dirty="0">
                <a:hlinkClick r:id="rId2"/>
              </a:rPr>
              <a:t>EXPLODE</a:t>
            </a:r>
            <a:r>
              <a:rPr lang="en-US" altLang="en-US" sz="2000" dirty="0"/>
              <a:t>() and </a:t>
            </a:r>
            <a:r>
              <a:rPr lang="en-US" altLang="en-US" sz="2000" dirty="0" err="1">
                <a:hlinkClick r:id="rId3"/>
              </a:rPr>
              <a:t>collect_list</a:t>
            </a:r>
            <a:r>
              <a:rPr lang="en-US" altLang="en-US" sz="2000" dirty="0">
                <a:hlinkClick r:id="rId3"/>
              </a:rPr>
              <a:t>()</a:t>
            </a:r>
            <a:r>
              <a:rPr lang="en-US" altLang="en-US" sz="2000" dirty="0"/>
              <a:t>)</a:t>
            </a:r>
          </a:p>
          <a:p>
            <a:pPr marL="800100" lvl="1"/>
            <a:r>
              <a:rPr lang="en-US" altLang="en-US" sz="1600" dirty="0"/>
              <a:t>As values could be any number of dimensions (a really wide and/or really long array) and we’re doing a GROUP BY, (shuffle operation) this approach could be very expensive.</a:t>
            </a:r>
          </a:p>
          <a:p>
            <a:pPr marL="800100" lvl="1"/>
            <a:r>
              <a:rPr lang="en-US" altLang="en-US" sz="1600" dirty="0" err="1"/>
              <a:t>collect_list</a:t>
            </a:r>
            <a:r>
              <a:rPr lang="en-US" altLang="en-US" sz="1600" dirty="0"/>
              <a:t>() may cause executors to experience out-of-memory issues for large data sets. </a:t>
            </a:r>
          </a:p>
          <a:p>
            <a:pPr marL="800100" lvl="1"/>
            <a:r>
              <a:rPr lang="en-US" altLang="en-US" sz="1600" dirty="0"/>
              <a:t>Utility functions: </a:t>
            </a:r>
            <a:r>
              <a:rPr lang="en-US" altLang="en-US" sz="1600" dirty="0">
                <a:hlinkClick r:id="rId4"/>
              </a:rPr>
              <a:t>get_json_object()</a:t>
            </a:r>
            <a:r>
              <a:rPr lang="en-US" altLang="en-US" sz="1600" dirty="0"/>
              <a:t>, </a:t>
            </a:r>
            <a:r>
              <a:rPr lang="en-US" altLang="en-US" sz="1600" dirty="0">
                <a:hlinkClick r:id="rId5"/>
              </a:rPr>
              <a:t>from_json()</a:t>
            </a:r>
            <a:r>
              <a:rPr lang="en-US" altLang="en-US" sz="1600" dirty="0"/>
              <a:t>, </a:t>
            </a:r>
            <a:r>
              <a:rPr lang="en-US" altLang="en-US" sz="1600" dirty="0">
                <a:hlinkClick r:id="rId6"/>
              </a:rPr>
              <a:t>to_json</a:t>
            </a:r>
            <a:r>
              <a:rPr lang="en-US" altLang="en-US" sz="1600" dirty="0"/>
              <a:t>(), explode(), and </a:t>
            </a:r>
            <a:r>
              <a:rPr lang="en-US" altLang="en-US" sz="1600" dirty="0" err="1"/>
              <a:t>selectExpr</a:t>
            </a:r>
            <a:r>
              <a:rPr lang="en-US" altLang="en-US" sz="1600" dirty="0"/>
              <a:t>().</a:t>
            </a:r>
          </a:p>
          <a:p>
            <a:pPr marL="400050"/>
            <a:r>
              <a:rPr lang="en-US" altLang="en-US" sz="2000" dirty="0"/>
              <a:t>Building a user-defined function</a:t>
            </a:r>
          </a:p>
          <a:p>
            <a:pPr marL="800100" lvl="1"/>
            <a:r>
              <a:rPr lang="en-US" altLang="en-US" sz="1600" dirty="0"/>
              <a:t>The serialization and deserialization process may be expensive. </a:t>
            </a:r>
          </a:p>
          <a:p>
            <a:pPr marL="800100" lvl="1"/>
            <a:r>
              <a:rPr lang="en-US" altLang="en-US" sz="1600" dirty="0"/>
              <a:t>UDFs do not have the out-of-memory issues that </a:t>
            </a:r>
            <a:r>
              <a:rPr lang="en-US" altLang="en-US" sz="1600" dirty="0" err="1"/>
              <a:t>collect_list</a:t>
            </a:r>
            <a:r>
              <a:rPr lang="en-US" altLang="en-US" sz="1600" dirty="0"/>
              <a:t>() may run into. </a:t>
            </a:r>
          </a:p>
          <a:p>
            <a:pPr marL="57150" indent="0">
              <a:buNone/>
            </a:pPr>
            <a:r>
              <a:rPr lang="en-US" altLang="en-US" sz="2000" dirty="0"/>
              <a:t>Better Approach: Use </a:t>
            </a:r>
            <a:r>
              <a:rPr lang="en-US" altLang="en-US" sz="2000" dirty="0">
                <a:hlinkClick r:id="rId7"/>
              </a:rPr>
              <a:t>built-in functions</a:t>
            </a:r>
            <a:r>
              <a:rPr lang="en-US" altLang="en-US" sz="2000" dirty="0"/>
              <a:t> for Complex Data Types</a:t>
            </a:r>
            <a:endParaRPr lang="en-US" altLang="en-US" sz="1600" dirty="0"/>
          </a:p>
          <a:p>
            <a:pPr marL="57150" indent="0">
              <a:buNone/>
            </a:pPr>
            <a:r>
              <a:rPr lang="en-US" altLang="en-US" sz="1600" dirty="0"/>
              <a:t>* Complex data types are nested data structures composed of simple data types (primitives)</a:t>
            </a:r>
          </a:p>
        </p:txBody>
      </p:sp>
    </p:spTree>
    <p:extLst>
      <p:ext uri="{BB962C8B-B14F-4D97-AF65-F5344CB8AC3E}">
        <p14:creationId xmlns:p14="http://schemas.microsoft.com/office/powerpoint/2010/main" val="1419545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SQL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Reads and writes </a:t>
            </a:r>
            <a:r>
              <a:rPr lang="en-US" altLang="en-US" sz="2400" dirty="0">
                <a:solidFill>
                  <a:schemeClr val="accent6">
                    <a:lumMod val="75000"/>
                  </a:schemeClr>
                </a:solidFill>
              </a:rPr>
              <a:t>structured data </a:t>
            </a:r>
            <a:r>
              <a:rPr lang="en-US" altLang="en-US" sz="2400" dirty="0"/>
              <a:t>with a specific schema from structured file formats (JSON, CSV, Text, Avro, Parquet, ORC, etc.) and converts data into temporary tables. </a:t>
            </a:r>
          </a:p>
          <a:p>
            <a:r>
              <a:rPr lang="en-US" altLang="en-US" sz="2400" dirty="0"/>
              <a:t>Connecting with external tools, including BI tools (Power BI, Tableau, SAS), via JDBC and ODBC </a:t>
            </a:r>
          </a:p>
          <a:p>
            <a:r>
              <a:rPr lang="en-US" altLang="en-US" sz="2400" dirty="0"/>
              <a:t>Optimization via Catalyst Optimizer and Project Tungsten. </a:t>
            </a:r>
          </a:p>
          <a:p>
            <a:pPr lvl="1"/>
            <a:r>
              <a:rPr lang="en-US" altLang="en-US" sz="2400" dirty="0"/>
              <a:t>These support high-level DataFrame, Dataset APIs and SQL queries.</a:t>
            </a:r>
          </a:p>
        </p:txBody>
      </p:sp>
    </p:spTree>
    <p:extLst>
      <p:ext uri="{BB962C8B-B14F-4D97-AF65-F5344CB8AC3E}">
        <p14:creationId xmlns:p14="http://schemas.microsoft.com/office/powerpoint/2010/main" val="16588688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The Best Approach: Higher-Order Functions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indent="-285750"/>
            <a:r>
              <a:rPr lang="en-US" altLang="en-US" sz="2000" dirty="0">
                <a:hlinkClick r:id="rId2"/>
              </a:rPr>
              <a:t>Higher-order functions</a:t>
            </a:r>
            <a:r>
              <a:rPr lang="en-US" altLang="en-US" sz="2000" dirty="0"/>
              <a:t> take lambda functions as arguments.</a:t>
            </a:r>
          </a:p>
          <a:p>
            <a:r>
              <a:rPr lang="en-US" altLang="en-US" sz="2000" dirty="0"/>
              <a:t>They allow users to efficiently create functions, in SQL, to manipulate array based data. </a:t>
            </a:r>
          </a:p>
          <a:p>
            <a:pPr lvl="1"/>
            <a:r>
              <a:rPr lang="en-US" altLang="en-US" sz="2000" dirty="0"/>
              <a:t>A simple extension to SQL to manipulate nested data such as arrays</a:t>
            </a:r>
          </a:p>
          <a:p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1607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Lab: Higher-Order Functions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indent="-285750"/>
            <a:r>
              <a:rPr lang="en-US" altLang="en-US" sz="2000" dirty="0">
                <a:hlinkClick r:id="rId2"/>
              </a:rPr>
              <a:t>https://docs.databricks.com/_static/notebooks/higher-order-functions.html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298030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000" dirty="0"/>
              <a:t>Common DataFrames and Spark SQL Operations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486001"/>
          </a:xfrm>
        </p:spPr>
        <p:txBody>
          <a:bodyPr>
            <a:noAutofit/>
          </a:bodyPr>
          <a:lstStyle/>
          <a:p>
            <a:pPr indent="-285750"/>
            <a:r>
              <a:rPr lang="en-US" altLang="en-US" sz="2000" dirty="0"/>
              <a:t>Aggregate functions</a:t>
            </a:r>
          </a:p>
          <a:p>
            <a:pPr indent="-285750"/>
            <a:r>
              <a:rPr lang="en-US" altLang="en-US" sz="2000" dirty="0"/>
              <a:t>Collection functions</a:t>
            </a:r>
          </a:p>
          <a:p>
            <a:pPr indent="-285750"/>
            <a:r>
              <a:rPr lang="en-US" altLang="en-US" sz="2000" dirty="0"/>
              <a:t>Datetime functions</a:t>
            </a:r>
          </a:p>
          <a:p>
            <a:pPr indent="-285750"/>
            <a:r>
              <a:rPr lang="en-US" altLang="en-US" sz="2000" dirty="0"/>
              <a:t>Math functions</a:t>
            </a:r>
          </a:p>
          <a:p>
            <a:pPr indent="-285750"/>
            <a:r>
              <a:rPr lang="en-US" altLang="en-US" sz="2000" dirty="0"/>
              <a:t>Miscellaneous functions</a:t>
            </a:r>
          </a:p>
          <a:p>
            <a:pPr indent="-285750"/>
            <a:r>
              <a:rPr lang="en-US" altLang="en-US" sz="2000" dirty="0"/>
              <a:t>Non-aggregate functions</a:t>
            </a:r>
          </a:p>
          <a:p>
            <a:pPr indent="-285750"/>
            <a:r>
              <a:rPr lang="en-US" altLang="en-US" sz="2000" dirty="0"/>
              <a:t>Sorting functions</a:t>
            </a:r>
          </a:p>
          <a:p>
            <a:pPr indent="-285750"/>
            <a:r>
              <a:rPr lang="en-US" altLang="en-US" sz="2000" dirty="0"/>
              <a:t>String functions</a:t>
            </a:r>
          </a:p>
          <a:p>
            <a:pPr indent="-285750"/>
            <a:r>
              <a:rPr lang="en-US" altLang="en-US" sz="2000" dirty="0"/>
              <a:t>UDF functions</a:t>
            </a:r>
          </a:p>
          <a:p>
            <a:pPr indent="-285750"/>
            <a:r>
              <a:rPr lang="en-US" altLang="en-US" sz="2000" dirty="0"/>
              <a:t>Window functions</a:t>
            </a:r>
          </a:p>
          <a:p>
            <a:pPr indent="-285750"/>
            <a:endParaRPr lang="en-US" altLang="en-US" sz="2000" dirty="0"/>
          </a:p>
          <a:p>
            <a:pPr marL="57150" indent="0" algn="ctr">
              <a:buNone/>
            </a:pPr>
            <a:r>
              <a:rPr lang="en-US" altLang="en-US" sz="2000" dirty="0">
                <a:hlinkClick r:id="rId2"/>
              </a:rPr>
              <a:t>https://spark.apache.org/docs/latest/sql-ref-functions-builtin.html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78238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000" dirty="0">
                <a:hlinkClick r:id="rId2"/>
              </a:rPr>
              <a:t>Window Functions</a:t>
            </a:r>
            <a:endParaRPr lang="en-US" altLang="en-US" sz="3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indent="-285750"/>
            <a:r>
              <a:rPr lang="en-US" altLang="en-US" sz="2000" dirty="0"/>
              <a:t>Aggregate Function vs. Window Functions</a:t>
            </a:r>
          </a:p>
          <a:p>
            <a:pPr lvl="1"/>
            <a:r>
              <a:rPr lang="en-US" altLang="en-US" sz="2000" dirty="0"/>
              <a:t>Aggregate functions take a group of rows and output a single value for them</a:t>
            </a:r>
          </a:p>
          <a:p>
            <a:pPr lvl="1"/>
            <a:r>
              <a:rPr lang="en-US" altLang="en-US" sz="2000" dirty="0"/>
              <a:t>Window functions allow keeping the individual rows as well as gaining a summarized value. </a:t>
            </a:r>
          </a:p>
          <a:p>
            <a:pPr lvl="1"/>
            <a:r>
              <a:rPr lang="en-US" altLang="en-US" sz="2000" dirty="0"/>
              <a:t>All aggregate functions can be used as window functions	</a:t>
            </a:r>
          </a:p>
          <a:p>
            <a:pPr marL="400050" lvl="1" indent="0"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402305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000" dirty="0">
                <a:hlinkClick r:id="rId2"/>
              </a:rPr>
              <a:t>Window Functions</a:t>
            </a:r>
            <a:endParaRPr lang="en-US" altLang="en-US" sz="3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41242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en-US" sz="1600" dirty="0"/>
          </a:p>
          <a:p>
            <a:pPr marL="0" indent="0">
              <a:buNone/>
            </a:pPr>
            <a:endParaRPr lang="en-US" altLang="en-US" sz="1600" dirty="0"/>
          </a:p>
          <a:p>
            <a:pPr marL="0" indent="0">
              <a:buNone/>
            </a:pPr>
            <a:endParaRPr lang="en-US" altLang="en-US" sz="1600" dirty="0"/>
          </a:p>
          <a:p>
            <a:pPr marL="0" indent="0">
              <a:buNone/>
            </a:pPr>
            <a:endParaRPr lang="en-US" altLang="en-US" sz="1600" dirty="0"/>
          </a:p>
          <a:p>
            <a:pPr marL="171450" indent="-171450">
              <a:buFontTx/>
              <a:buChar char="-"/>
            </a:pPr>
            <a:r>
              <a:rPr lang="en-US" altLang="en-US" sz="2000" dirty="0"/>
              <a:t>PARTITION BY works like GROUP BY. It divides the dataset into multiple groups</a:t>
            </a:r>
          </a:p>
          <a:p>
            <a:pPr marL="571500" lvl="1" indent="-171450">
              <a:buFontTx/>
              <a:buChar char="-"/>
            </a:pPr>
            <a:r>
              <a:rPr lang="en-US" altLang="en-US" sz="2000" dirty="0"/>
              <a:t>For each group a window is created</a:t>
            </a:r>
          </a:p>
          <a:p>
            <a:pPr marL="171450" indent="-171450">
              <a:buFontTx/>
              <a:buChar char="-"/>
            </a:pPr>
            <a:r>
              <a:rPr lang="en-US" altLang="en-US" sz="2000" dirty="0"/>
              <a:t>When ORDER BY is not specified, the window is the entire group</a:t>
            </a:r>
          </a:p>
          <a:p>
            <a:pPr marL="171450" indent="-171450">
              <a:buFontTx/>
              <a:buChar char="-"/>
            </a:pPr>
            <a:r>
              <a:rPr lang="en-US" altLang="en-US" sz="2000" dirty="0"/>
              <a:t>When ORDER BY is specified, </a:t>
            </a:r>
            <a:r>
              <a:rPr lang="en-US" altLang="en-US" sz="2000" b="1" dirty="0"/>
              <a:t>the rows in the group are ordered </a:t>
            </a:r>
            <a:r>
              <a:rPr lang="en-US" altLang="en-US" sz="2000" dirty="0"/>
              <a:t>according to it, and a window is created for each row over which a function is applied. </a:t>
            </a:r>
          </a:p>
          <a:p>
            <a:pPr marL="171450" indent="-171450">
              <a:buFontTx/>
              <a:buChar char="-"/>
            </a:pPr>
            <a:r>
              <a:rPr lang="en-US" altLang="en-US" sz="2000" dirty="0"/>
              <a:t>When window is not specified, by default a window is created from every rows. </a:t>
            </a:r>
          </a:p>
          <a:p>
            <a:pPr marL="171450" indent="-171450">
              <a:buFontTx/>
              <a:buChar char="-"/>
            </a:pPr>
            <a:r>
              <a:rPr lang="en-US" altLang="en-US" sz="2000" dirty="0"/>
              <a:t>PARTITION BY groups, ORDER BY creates windows	</a:t>
            </a:r>
            <a:r>
              <a:rPr lang="en-US" altLang="en-US" sz="1600" dirty="0"/>
              <a:t>	</a:t>
            </a:r>
          </a:p>
          <a:p>
            <a:pPr marL="400050" lvl="1" indent="0">
              <a:buNone/>
            </a:pPr>
            <a:endParaRPr lang="en-US" alt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2C8921-DC79-9D40-BFC9-DC87D703B3E7}"/>
              </a:ext>
            </a:extLst>
          </p:cNvPr>
          <p:cNvSpPr/>
          <p:nvPr/>
        </p:nvSpPr>
        <p:spPr>
          <a:xfrm>
            <a:off x="590204" y="2030414"/>
            <a:ext cx="8096596" cy="9965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00050" lvl="1" indent="0">
              <a:buNone/>
            </a:pP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SELECT </a:t>
            </a:r>
            <a:r>
              <a:rPr lang="en-US" altLang="en-US" sz="1200" i="1" dirty="0">
                <a:solidFill>
                  <a:schemeClr val="tx1"/>
                </a:solidFill>
                <a:latin typeface="Courier" pitchFamily="2" charset="0"/>
              </a:rPr>
              <a:t>columns</a:t>
            </a: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marL="400050" lvl="1" indent="0">
              <a:buNone/>
            </a:pPr>
            <a:r>
              <a:rPr lang="en-US" altLang="en-US" sz="1200" i="1" dirty="0" err="1">
                <a:solidFill>
                  <a:schemeClr val="tx1"/>
                </a:solidFill>
                <a:latin typeface="Courier" pitchFamily="2" charset="0"/>
              </a:rPr>
              <a:t>window_function</a:t>
            </a: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 OVER (PARTITION BY </a:t>
            </a:r>
            <a:r>
              <a:rPr lang="en-US" altLang="en-US" sz="1200" i="1" dirty="0" err="1">
                <a:solidFill>
                  <a:schemeClr val="tx1"/>
                </a:solidFill>
                <a:latin typeface="Courier" pitchFamily="2" charset="0"/>
              </a:rPr>
              <a:t>partition_key</a:t>
            </a: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 ORDER BY </a:t>
            </a:r>
            <a:r>
              <a:rPr lang="en-US" altLang="en-US" sz="1200" i="1" dirty="0" err="1">
                <a:solidFill>
                  <a:schemeClr val="tx1"/>
                </a:solidFill>
                <a:latin typeface="Courier" pitchFamily="2" charset="0"/>
              </a:rPr>
              <a:t>order_key</a:t>
            </a: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marL="400050" lvl="1" indent="0">
              <a:buNone/>
            </a:pPr>
            <a:r>
              <a:rPr lang="en-US" altLang="en-US" sz="1200" dirty="0">
                <a:solidFill>
                  <a:schemeClr val="tx1"/>
                </a:solidFill>
                <a:latin typeface="Courier" pitchFamily="2" charset="0"/>
              </a:rPr>
              <a:t>FROM </a:t>
            </a:r>
            <a:r>
              <a:rPr lang="en-US" altLang="en-US" sz="1200" i="1" dirty="0">
                <a:solidFill>
                  <a:schemeClr val="tx1"/>
                </a:solidFill>
                <a:latin typeface="Courier" pitchFamily="2" charset="0"/>
              </a:rPr>
              <a:t>table</a:t>
            </a: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6515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000" dirty="0">
                <a:hlinkClick r:id="rId2"/>
              </a:rPr>
              <a:t>Window Functions</a:t>
            </a:r>
            <a:endParaRPr lang="en-US" altLang="en-US" sz="30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D497C35-1924-5E4A-9BC3-E31F0E9488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0755158"/>
              </p:ext>
            </p:extLst>
          </p:nvPr>
        </p:nvGraphicFramePr>
        <p:xfrm>
          <a:off x="982717" y="2030413"/>
          <a:ext cx="7178565" cy="3673472"/>
        </p:xfrm>
        <a:graphic>
          <a:graphicData uri="http://schemas.openxmlformats.org/drawingml/2006/table">
            <a:tbl>
              <a:tblPr/>
              <a:tblGrid>
                <a:gridCol w="2392855">
                  <a:extLst>
                    <a:ext uri="{9D8B030D-6E8A-4147-A177-3AD203B41FA5}">
                      <a16:colId xmlns:a16="http://schemas.microsoft.com/office/drawing/2014/main" val="3019406721"/>
                    </a:ext>
                  </a:extLst>
                </a:gridCol>
                <a:gridCol w="2392855">
                  <a:extLst>
                    <a:ext uri="{9D8B030D-6E8A-4147-A177-3AD203B41FA5}">
                      <a16:colId xmlns:a16="http://schemas.microsoft.com/office/drawing/2014/main" val="3124251858"/>
                    </a:ext>
                  </a:extLst>
                </a:gridCol>
                <a:gridCol w="2392855">
                  <a:extLst>
                    <a:ext uri="{9D8B030D-6E8A-4147-A177-3AD203B41FA5}">
                      <a16:colId xmlns:a16="http://schemas.microsoft.com/office/drawing/2014/main" val="3745632929"/>
                    </a:ext>
                  </a:extLst>
                </a:gridCol>
              </a:tblGrid>
              <a:tr h="333952">
                <a:tc>
                  <a:txBody>
                    <a:bodyPr/>
                    <a:lstStyle/>
                    <a:p>
                      <a:pPr fontAlgn="t"/>
                      <a:endParaRPr lang="en-US" sz="160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 b="1">
                          <a:effectLst/>
                        </a:rPr>
                        <a:t>SQL</a:t>
                      </a:r>
                      <a:endParaRPr lang="en-US" sz="160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 b="1" dirty="0">
                          <a:effectLst/>
                        </a:rPr>
                        <a:t>DataFrame API</a:t>
                      </a:r>
                      <a:endParaRPr lang="en-US" sz="1600" dirty="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902439"/>
                  </a:ext>
                </a:extLst>
              </a:tr>
              <a:tr h="333952">
                <a:tc rowSpan="5">
                  <a:txBody>
                    <a:bodyPr/>
                    <a:lstStyle/>
                    <a:p>
                      <a:pPr fontAlgn="t"/>
                      <a:r>
                        <a:rPr lang="en-US" sz="1600" b="1" dirty="0">
                          <a:effectLst/>
                        </a:rPr>
                        <a:t>Ranking functions</a:t>
                      </a:r>
                      <a:endParaRPr lang="en-US" sz="1600" dirty="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90897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dense_rank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denseRank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160065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percent_rank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percentRank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333424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ntile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ntile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573692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row_number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rowNumber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888555"/>
                  </a:ext>
                </a:extLst>
              </a:tr>
              <a:tr h="333952">
                <a:tc rowSpan="5">
                  <a:txBody>
                    <a:bodyPr/>
                    <a:lstStyle/>
                    <a:p>
                      <a:pPr fontAlgn="t"/>
                      <a:r>
                        <a:rPr lang="en-US" sz="1600" b="1">
                          <a:effectLst/>
                        </a:rPr>
                        <a:t>Analytic functions</a:t>
                      </a:r>
                      <a:endParaRPr lang="en-US" sz="160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 dirty="0" err="1">
                          <a:effectLst/>
                        </a:rPr>
                        <a:t>cume_dist</a:t>
                      </a:r>
                      <a:endParaRPr lang="en-US" sz="1600" dirty="0">
                        <a:effectLst/>
                      </a:endParaRP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cumeDist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969023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first_value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firstValue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188585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last_value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lastValue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062885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lag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lag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285304"/>
                  </a:ext>
                </a:extLst>
              </a:tr>
              <a:tr h="3339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>
                          <a:effectLst/>
                        </a:rPr>
                        <a:t>lead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600" dirty="0">
                          <a:effectLst/>
                        </a:rPr>
                        <a:t>lead</a:t>
                      </a:r>
                    </a:p>
                  </a:txBody>
                  <a:tcPr marL="69573" marR="69573" marT="41744" marB="41744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542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0423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000" dirty="0">
                <a:hlinkClick r:id="rId2"/>
              </a:rPr>
              <a:t>Window Functions</a:t>
            </a:r>
            <a:endParaRPr lang="en-US" altLang="en-US" sz="3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400050" lvl="1" indent="0">
              <a:buNone/>
            </a:pPr>
            <a:endParaRPr lang="en-US" altLang="en-US" sz="1200" dirty="0"/>
          </a:p>
          <a:p>
            <a:pPr marL="0" indent="0">
              <a:buNone/>
            </a:pPr>
            <a:r>
              <a:rPr lang="en-US" altLang="en-US" sz="2000" dirty="0"/>
              <a:t>Additional references: </a:t>
            </a:r>
          </a:p>
          <a:p>
            <a:pPr>
              <a:buFontTx/>
              <a:buChar char="-"/>
            </a:pPr>
            <a:r>
              <a:rPr lang="en-US" altLang="en-US" sz="2000" dirty="0">
                <a:hlinkClick r:id="rId3"/>
              </a:rPr>
              <a:t>https://jaceklaskowski.gitbooks.io/mastering-spark-sql/content/spark-sql-functions-windows.html</a:t>
            </a:r>
            <a:endParaRPr lang="en-US" altLang="en-US" sz="2000" dirty="0"/>
          </a:p>
          <a:p>
            <a:pPr>
              <a:buFontTx/>
              <a:buChar char="-"/>
            </a:pPr>
            <a:r>
              <a:rPr lang="en-US" altLang="en-US" sz="2000" dirty="0">
                <a:hlinkClick r:id="rId4"/>
              </a:rPr>
              <a:t>https://medium.com/expedia-group-tech/deep-dive-into-apache-spark-window-functions-7b4e39ad3c86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094992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F76A-4574-46C1-99B1-952B87DE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Picture 3" descr="Image result for questions">
            <a:extLst>
              <a:ext uri="{FF2B5EF4-FFF2-40B4-BE49-F238E27FC236}">
                <a16:creationId xmlns:a16="http://schemas.microsoft.com/office/drawing/2014/main" id="{C6A380EB-6035-4F30-AFC7-ECA378B2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9717"/>
            <a:ext cx="9144000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2929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8FA7C-E660-5A47-B038-8097E0D9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A673A-4279-8844-8531-31B745955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dirty="0">
                <a:hlinkClick r:id="rId2"/>
              </a:rPr>
              <a:t>https://docs.databricks.com/getting-started/spark/dataframes.html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98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149AE6-42EC-A043-A42F-ED9BC2F9850F}"/>
              </a:ext>
            </a:extLst>
          </p:cNvPr>
          <p:cNvSpPr/>
          <p:nvPr/>
        </p:nvSpPr>
        <p:spPr>
          <a:xfrm>
            <a:off x="3841530" y="3014558"/>
            <a:ext cx="3363310" cy="64113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BFCB5C-193D-2641-9993-EF5A892C4080}"/>
              </a:ext>
            </a:extLst>
          </p:cNvPr>
          <p:cNvSpPr/>
          <p:nvPr/>
        </p:nvSpPr>
        <p:spPr>
          <a:xfrm>
            <a:off x="1939157" y="4099039"/>
            <a:ext cx="5265683" cy="125073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49BB9C-7779-9348-BF06-9345FA53839E}"/>
              </a:ext>
            </a:extLst>
          </p:cNvPr>
          <p:cNvSpPr txBox="1"/>
          <p:nvPr/>
        </p:nvSpPr>
        <p:spPr>
          <a:xfrm>
            <a:off x="4012387" y="4927662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Spark SQL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1D1E38-82A5-9A49-B60E-9E110BACDFBD}"/>
              </a:ext>
            </a:extLst>
          </p:cNvPr>
          <p:cNvSpPr txBox="1"/>
          <p:nvPr/>
        </p:nvSpPr>
        <p:spPr>
          <a:xfrm>
            <a:off x="4375629" y="3150457"/>
            <a:ext cx="2400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JDBC/ODBC Connectors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C15134-E2BA-3B46-A120-8BD2BEC2BB85}"/>
              </a:ext>
            </a:extLst>
          </p:cNvPr>
          <p:cNvSpPr/>
          <p:nvPr/>
        </p:nvSpPr>
        <p:spPr>
          <a:xfrm>
            <a:off x="2015423" y="4348859"/>
            <a:ext cx="1576551" cy="4947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DataFrames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A003DE-E043-F84A-B0FC-29FB0D1F2FBB}"/>
              </a:ext>
            </a:extLst>
          </p:cNvPr>
          <p:cNvSpPr/>
          <p:nvPr/>
        </p:nvSpPr>
        <p:spPr>
          <a:xfrm>
            <a:off x="3775137" y="4348859"/>
            <a:ext cx="1576551" cy="4947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Datasets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16B066-43D3-A145-B07E-A3FB5C07D4FB}"/>
              </a:ext>
            </a:extLst>
          </p:cNvPr>
          <p:cNvSpPr/>
          <p:nvPr/>
        </p:nvSpPr>
        <p:spPr>
          <a:xfrm>
            <a:off x="5534851" y="4348859"/>
            <a:ext cx="1576551" cy="4947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SQL Tables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F0274A-DFBD-D74E-8AD8-4CB235D8F60D}"/>
              </a:ext>
            </a:extLst>
          </p:cNvPr>
          <p:cNvSpPr/>
          <p:nvPr/>
        </p:nvSpPr>
        <p:spPr>
          <a:xfrm>
            <a:off x="1939158" y="3022416"/>
            <a:ext cx="1760484" cy="64113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A2FA52-E4EF-E945-AB65-BFE0A6F2F40B}"/>
              </a:ext>
            </a:extLst>
          </p:cNvPr>
          <p:cNvSpPr txBox="1"/>
          <p:nvPr/>
        </p:nvSpPr>
        <p:spPr>
          <a:xfrm>
            <a:off x="2114233" y="3049197"/>
            <a:ext cx="1376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Spark Applications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CE8D6AD6-8512-DE45-A4D3-AC18D6CA6BA8}"/>
              </a:ext>
            </a:extLst>
          </p:cNvPr>
          <p:cNvSpPr/>
          <p:nvPr/>
        </p:nvSpPr>
        <p:spPr>
          <a:xfrm>
            <a:off x="2334607" y="5753281"/>
            <a:ext cx="935420" cy="578069"/>
          </a:xfrm>
          <a:prstGeom prst="ca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1FFDD8AA-EA2A-C54D-B17D-A802DCE6C79E}"/>
              </a:ext>
            </a:extLst>
          </p:cNvPr>
          <p:cNvSpPr/>
          <p:nvPr/>
        </p:nvSpPr>
        <p:spPr>
          <a:xfrm>
            <a:off x="3544677" y="5753280"/>
            <a:ext cx="935420" cy="578069"/>
          </a:xfrm>
          <a:prstGeom prst="ca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E03E4339-0575-C641-907A-B9C3509949A0}"/>
              </a:ext>
            </a:extLst>
          </p:cNvPr>
          <p:cNvSpPr/>
          <p:nvPr/>
        </p:nvSpPr>
        <p:spPr>
          <a:xfrm>
            <a:off x="4819119" y="5753280"/>
            <a:ext cx="935420" cy="578069"/>
          </a:xfrm>
          <a:prstGeom prst="ca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58424C-CAD8-714F-B5DD-225A740B4EAA}"/>
              </a:ext>
            </a:extLst>
          </p:cNvPr>
          <p:cNvCxnSpPr>
            <a:stCxn id="12" idx="1"/>
          </p:cNvCxnSpPr>
          <p:nvPr/>
        </p:nvCxnSpPr>
        <p:spPr>
          <a:xfrm flipV="1">
            <a:off x="2802317" y="5349770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2190232-09B7-9043-BFF5-959A46388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544" y="5955583"/>
            <a:ext cx="299545" cy="2995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0D01E6C-F322-D64A-B5B2-5D0742725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234" y="5802203"/>
            <a:ext cx="606304" cy="60630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8291D15-8437-3B49-9AA0-CE4A6BA5E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7290" y="5836272"/>
            <a:ext cx="807249" cy="538166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E2C56DC-DE04-E747-AA8A-E9069AF74C84}"/>
              </a:ext>
            </a:extLst>
          </p:cNvPr>
          <p:cNvCxnSpPr/>
          <p:nvPr/>
        </p:nvCxnSpPr>
        <p:spPr>
          <a:xfrm flipV="1">
            <a:off x="4024206" y="5349770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FE5703-F356-B34A-83C4-50172349EBD6}"/>
              </a:ext>
            </a:extLst>
          </p:cNvPr>
          <p:cNvCxnSpPr/>
          <p:nvPr/>
        </p:nvCxnSpPr>
        <p:spPr>
          <a:xfrm flipV="1">
            <a:off x="5277629" y="5357084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n 23">
            <a:extLst>
              <a:ext uri="{FF2B5EF4-FFF2-40B4-BE49-F238E27FC236}">
                <a16:creationId xmlns:a16="http://schemas.microsoft.com/office/drawing/2014/main" id="{A6ACEB44-3917-5642-B94E-5AA343061CEC}"/>
              </a:ext>
            </a:extLst>
          </p:cNvPr>
          <p:cNvSpPr/>
          <p:nvPr/>
        </p:nvSpPr>
        <p:spPr>
          <a:xfrm>
            <a:off x="6063342" y="5753279"/>
            <a:ext cx="935420" cy="578069"/>
          </a:xfrm>
          <a:prstGeom prst="ca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808450E-D9D5-8B4C-AF9F-06400316BB37}"/>
              </a:ext>
            </a:extLst>
          </p:cNvPr>
          <p:cNvCxnSpPr/>
          <p:nvPr/>
        </p:nvCxnSpPr>
        <p:spPr>
          <a:xfrm flipV="1">
            <a:off x="6516722" y="5357084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CCD00B9-1F12-6D4A-A41E-AB57B54BBA8C}"/>
              </a:ext>
            </a:extLst>
          </p:cNvPr>
          <p:cNvSpPr txBox="1"/>
          <p:nvPr/>
        </p:nvSpPr>
        <p:spPr>
          <a:xfrm>
            <a:off x="5875444" y="6297168"/>
            <a:ext cx="13789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i="1" dirty="0"/>
              <a:t>S3/Azure Blob Storage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C1B298-E2C8-CC4E-B4CB-39971F2D77D6}"/>
              </a:ext>
            </a:extLst>
          </p:cNvPr>
          <p:cNvSpPr txBox="1"/>
          <p:nvPr/>
        </p:nvSpPr>
        <p:spPr>
          <a:xfrm>
            <a:off x="6063342" y="5930263"/>
            <a:ext cx="5982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Parquet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8AB240-B6E9-0848-95B7-0371F6CE047E}"/>
              </a:ext>
            </a:extLst>
          </p:cNvPr>
          <p:cNvSpPr txBox="1"/>
          <p:nvPr/>
        </p:nvSpPr>
        <p:spPr>
          <a:xfrm>
            <a:off x="6569804" y="5934194"/>
            <a:ext cx="385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CSV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5E0CF3-25EC-A64A-955A-CD4B078707B5}"/>
              </a:ext>
            </a:extLst>
          </p:cNvPr>
          <p:cNvSpPr txBox="1"/>
          <p:nvPr/>
        </p:nvSpPr>
        <p:spPr>
          <a:xfrm>
            <a:off x="6358630" y="6085127"/>
            <a:ext cx="592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JSON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132FAD9-5D4E-214C-82B7-FFA9C0429D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137" y="2284488"/>
            <a:ext cx="1421524" cy="29794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74C2641-A6E7-5C40-9BF1-2BD5602759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828" t="32237" r="10858" b="33714"/>
          <a:stretch/>
        </p:blipFill>
        <p:spPr>
          <a:xfrm>
            <a:off x="5256770" y="2286576"/>
            <a:ext cx="868484" cy="25173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C17A708-BB91-1A46-884F-E335C2B8BA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1360" y="2269860"/>
            <a:ext cx="351746" cy="351746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75FE3E5-4368-2547-9382-321156C836AA}"/>
              </a:ext>
            </a:extLst>
          </p:cNvPr>
          <p:cNvCxnSpPr/>
          <p:nvPr/>
        </p:nvCxnSpPr>
        <p:spPr>
          <a:xfrm flipV="1">
            <a:off x="5306489" y="2611047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E84BD54-2D51-A940-838B-4CD707233EEE}"/>
              </a:ext>
            </a:extLst>
          </p:cNvPr>
          <p:cNvCxnSpPr/>
          <p:nvPr/>
        </p:nvCxnSpPr>
        <p:spPr>
          <a:xfrm flipV="1">
            <a:off x="5323405" y="3676709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4FC29C6-3250-704B-9718-4E1FB90A7040}"/>
              </a:ext>
            </a:extLst>
          </p:cNvPr>
          <p:cNvCxnSpPr/>
          <p:nvPr/>
        </p:nvCxnSpPr>
        <p:spPr>
          <a:xfrm flipV="1">
            <a:off x="2795826" y="3685018"/>
            <a:ext cx="0" cy="40351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763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Catalyst Optimizer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2030413"/>
            <a:ext cx="8628611" cy="4553267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Takes a computation query and converts it into an execution plan.</a:t>
            </a:r>
          </a:p>
          <a:p>
            <a:r>
              <a:rPr lang="en-US" altLang="en-US" sz="2000" dirty="0"/>
              <a:t>Four Transformational phases: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600" b="1" dirty="0"/>
              <a:t>Phase 1: Analysis</a:t>
            </a:r>
          </a:p>
          <a:p>
            <a:pPr marL="1314450" lvl="2" indent="-457200"/>
            <a:r>
              <a:rPr lang="en-US" altLang="en-US" sz="1600" dirty="0">
                <a:hlinkClick r:id="rId2"/>
              </a:rPr>
              <a:t>Abstract Syntax Tree (AST)</a:t>
            </a:r>
            <a:r>
              <a:rPr lang="en-US" altLang="en-US" sz="1600" dirty="0"/>
              <a:t> is generated for the SQL/DataFrame query</a:t>
            </a:r>
          </a:p>
          <a:p>
            <a:pPr marL="1314450" lvl="2" indent="-457200"/>
            <a:r>
              <a:rPr lang="en-US" altLang="en-US" sz="1600" dirty="0"/>
              <a:t>Any columns or table names will be resolved by consulting an </a:t>
            </a:r>
            <a:r>
              <a:rPr lang="en-US" altLang="en-US" sz="1600" dirty="0">
                <a:solidFill>
                  <a:schemeClr val="accent6">
                    <a:lumMod val="75000"/>
                  </a:schemeClr>
                </a:solidFill>
              </a:rPr>
              <a:t>internal Catalog </a:t>
            </a:r>
            <a:r>
              <a:rPr lang="en-US" altLang="en-US" sz="1600" dirty="0"/>
              <a:t>which holds a list of names of columns, data types, functions, tables and databases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600" b="1" dirty="0"/>
              <a:t>Phase 2: Logical Optimization</a:t>
            </a:r>
          </a:p>
          <a:p>
            <a:pPr marL="1314450" lvl="2" indent="-457200"/>
            <a:r>
              <a:rPr lang="en-US" altLang="en-US" sz="1600" dirty="0"/>
              <a:t>Construct a set of multiple plans and then, using its </a:t>
            </a:r>
            <a:r>
              <a:rPr lang="en-US" altLang="en-US" sz="1600" dirty="0">
                <a:solidFill>
                  <a:schemeClr val="accent6">
                    <a:lumMod val="75000"/>
                  </a:schemeClr>
                </a:solidFill>
              </a:rPr>
              <a:t>cost-based optimizer (CBO)</a:t>
            </a:r>
            <a:r>
              <a:rPr lang="en-US" altLang="en-US" sz="1600" dirty="0"/>
              <a:t>, assign costs to each plan which are laid out as operator trees</a:t>
            </a:r>
          </a:p>
          <a:p>
            <a:pPr marL="1314450" lvl="2" indent="-457200"/>
            <a:r>
              <a:rPr lang="en-US" altLang="en-US" sz="1600" dirty="0"/>
              <a:t>Logical plan becomes the input for the physical plan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600" b="1" dirty="0"/>
              <a:t>Phase 3: Physical Planning</a:t>
            </a:r>
          </a:p>
          <a:p>
            <a:pPr marL="1314450" lvl="2" indent="-457200"/>
            <a:r>
              <a:rPr lang="en-US" altLang="en-US" sz="1600" dirty="0"/>
              <a:t>Selection of the optimal physical plan based on the logical plan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1600" b="1" dirty="0"/>
              <a:t>Phase 4: Code Generation</a:t>
            </a:r>
          </a:p>
          <a:p>
            <a:pPr marL="1314450" lvl="2" indent="-457200"/>
            <a:r>
              <a:rPr lang="en-US" altLang="en-US" sz="1600" dirty="0"/>
              <a:t>Project Tungsten facilitates whole-stage code generation to </a:t>
            </a:r>
            <a:r>
              <a:rPr lang="en-US" altLang="en-US" sz="1600" dirty="0">
                <a:solidFill>
                  <a:schemeClr val="accent6">
                    <a:lumMod val="75000"/>
                  </a:schemeClr>
                </a:solidFill>
              </a:rPr>
              <a:t>generate efficient Java bytecode</a:t>
            </a:r>
            <a:r>
              <a:rPr lang="en-US" alt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911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Catalyst Optimizer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B41E12-6B7B-7745-A516-C2E7618A81A9}"/>
              </a:ext>
            </a:extLst>
          </p:cNvPr>
          <p:cNvSpPr/>
          <p:nvPr/>
        </p:nvSpPr>
        <p:spPr>
          <a:xfrm>
            <a:off x="590205" y="2042507"/>
            <a:ext cx="8096596" cy="1664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# In Python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count_mnm_df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= (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mnm_df</a:t>
            </a: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 .select("State", "Color", "Count")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 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groupBy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("State", "Color")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 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agg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(sum("Count")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 .alias("Total"))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  .</a:t>
            </a:r>
            <a:r>
              <a:rPr lang="en-US" sz="1200" dirty="0" err="1">
                <a:solidFill>
                  <a:srgbClr val="002060"/>
                </a:solidFill>
                <a:latin typeface="Courier" pitchFamily="2" charset="0"/>
              </a:rPr>
              <a:t>orderBy</a:t>
            </a: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("Total", ascending=False))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D00708-BBB7-B644-8AEF-83FE0F7AB521}"/>
              </a:ext>
            </a:extLst>
          </p:cNvPr>
          <p:cNvSpPr/>
          <p:nvPr/>
        </p:nvSpPr>
        <p:spPr>
          <a:xfrm>
            <a:off x="590205" y="3907329"/>
            <a:ext cx="8096596" cy="1664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-- In SQL</a:t>
            </a:r>
          </a:p>
          <a:p>
            <a:pPr marL="0" indent="0">
              <a:buNone/>
            </a:pPr>
            <a:endParaRPr lang="en-US" sz="1200" dirty="0">
              <a:solidFill>
                <a:srgbClr val="00206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SELECT State, Color, sum(Count) AS Total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FROM MNM_TABLE_NAME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GROUP BY State, Color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2060"/>
                </a:solidFill>
                <a:latin typeface="Courier" pitchFamily="2" charset="0"/>
              </a:rPr>
              <a:t>ORDER BY Total DESC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7A8B32-9548-8046-A924-51D88974B863}"/>
              </a:ext>
            </a:extLst>
          </p:cNvPr>
          <p:cNvSpPr txBox="1"/>
          <p:nvPr/>
        </p:nvSpPr>
        <p:spPr>
          <a:xfrm>
            <a:off x="1310957" y="5868785"/>
            <a:ext cx="665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resulting byte code to compute above codes are likely the same. </a:t>
            </a:r>
          </a:p>
        </p:txBody>
      </p:sp>
    </p:spTree>
    <p:extLst>
      <p:ext uri="{BB962C8B-B14F-4D97-AF65-F5344CB8AC3E}">
        <p14:creationId xmlns:p14="http://schemas.microsoft.com/office/powerpoint/2010/main" val="2822988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Catalyst Optimizer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In Python, use </a:t>
            </a:r>
            <a:r>
              <a:rPr lang="en-US" altLang="en-US" sz="2400" i="1" dirty="0"/>
              <a:t>explain(True)</a:t>
            </a:r>
            <a:r>
              <a:rPr lang="en-US" altLang="en-US" sz="2400" dirty="0"/>
              <a:t> method on DataFrames to see the different stages the code goes through. </a:t>
            </a:r>
          </a:p>
          <a:p>
            <a:r>
              <a:rPr lang="en-US" altLang="en-US" sz="2400" dirty="0"/>
              <a:t>In Scala, call </a:t>
            </a:r>
            <a:r>
              <a:rPr lang="en-US" altLang="en-US" sz="2400" i="1" dirty="0" err="1"/>
              <a:t>df.queryExecution.logical</a:t>
            </a:r>
            <a:r>
              <a:rPr lang="en-US" altLang="en-US" sz="2400" dirty="0"/>
              <a:t>, or </a:t>
            </a:r>
            <a:r>
              <a:rPr lang="en-US" altLang="en-US" sz="2400" i="1" dirty="0" err="1"/>
              <a:t>df.queryExecution.optimizedPlan</a:t>
            </a:r>
            <a:endParaRPr lang="en-US" alt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739848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600" dirty="0">
                <a:hlinkClick r:id="rId2"/>
              </a:rPr>
              <a:t>Tungsten</a:t>
            </a:r>
            <a:r>
              <a:rPr lang="en-US" altLang="en-US" sz="3600" dirty="0"/>
              <a:t> Whole-stage Code Generation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2030413"/>
            <a:ext cx="8628611" cy="4553267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Introduced in Spark 2.0</a:t>
            </a:r>
          </a:p>
          <a:p>
            <a:r>
              <a:rPr lang="en-US" altLang="en-US" sz="2000" dirty="0"/>
              <a:t>Physical query optimization phase</a:t>
            </a:r>
          </a:p>
          <a:p>
            <a:r>
              <a:rPr lang="en-US" altLang="en-US" sz="2000" dirty="0"/>
              <a:t>Collapses the whole query into a single function</a:t>
            </a:r>
          </a:p>
          <a:p>
            <a:r>
              <a:rPr lang="en-US" altLang="en-US" sz="2000" dirty="0"/>
              <a:t>Gets rid of virtual function calls and leverages CPU registers for intermediate data</a:t>
            </a:r>
          </a:p>
          <a:p>
            <a:r>
              <a:rPr lang="en-US" altLang="en-US" sz="2000" dirty="0"/>
              <a:t>Generates compact RDD code for final execution</a:t>
            </a:r>
          </a:p>
          <a:p>
            <a:r>
              <a:rPr lang="en-US" altLang="en-US" sz="2000" dirty="0"/>
              <a:t>Significantly improves CPU efficiency and performance</a:t>
            </a:r>
          </a:p>
        </p:txBody>
      </p:sp>
    </p:spTree>
    <p:extLst>
      <p:ext uri="{BB962C8B-B14F-4D97-AF65-F5344CB8AC3E}">
        <p14:creationId xmlns:p14="http://schemas.microsoft.com/office/powerpoint/2010/main" val="4111296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11920</TotalTime>
  <Words>3250</Words>
  <Application>Microsoft Macintosh PowerPoint</Application>
  <PresentationFormat>On-screen Show (4:3)</PresentationFormat>
  <Paragraphs>384</Paragraphs>
  <Slides>48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Arial</vt:lpstr>
      <vt:lpstr>Calibri</vt:lpstr>
      <vt:lpstr>Courier</vt:lpstr>
      <vt:lpstr>Office Theme</vt:lpstr>
      <vt:lpstr>Data 603 – Big Data Platforms</vt:lpstr>
      <vt:lpstr>Spark SQL Intro</vt:lpstr>
      <vt:lpstr>Spark SQL</vt:lpstr>
      <vt:lpstr>Spark SQL</vt:lpstr>
      <vt:lpstr>Spark SQL</vt:lpstr>
      <vt:lpstr>Catalyst Optimizer</vt:lpstr>
      <vt:lpstr>Catalyst Optimizer</vt:lpstr>
      <vt:lpstr>Catalyst Optimizer</vt:lpstr>
      <vt:lpstr>Tungsten Whole-stage Code Generation</vt:lpstr>
      <vt:lpstr>Spark SQL and DataFrames</vt:lpstr>
      <vt:lpstr>Spark Metastore</vt:lpstr>
      <vt:lpstr>SparkSession.catalog</vt:lpstr>
      <vt:lpstr>Managed vs. Unmanaged Tables</vt:lpstr>
      <vt:lpstr>Creating SQL Databases and Tables</vt:lpstr>
      <vt:lpstr>Creating SQL Databases and Tables</vt:lpstr>
      <vt:lpstr>Views</vt:lpstr>
      <vt:lpstr>Views</vt:lpstr>
      <vt:lpstr>Creating Views</vt:lpstr>
      <vt:lpstr>Dropping Views</vt:lpstr>
      <vt:lpstr>Caching SQL Tables</vt:lpstr>
      <vt:lpstr>Reading Tables in DataFrames</vt:lpstr>
      <vt:lpstr>Data Sources for DataFrames and SQL Tables</vt:lpstr>
      <vt:lpstr>DataFrameReader</vt:lpstr>
      <vt:lpstr>DataFrameReader</vt:lpstr>
      <vt:lpstr>DataFrameWriter</vt:lpstr>
      <vt:lpstr>DataFrameWriter</vt:lpstr>
      <vt:lpstr>Parquet</vt:lpstr>
      <vt:lpstr>Parquet</vt:lpstr>
      <vt:lpstr>JSON</vt:lpstr>
      <vt:lpstr>JSON</vt:lpstr>
      <vt:lpstr>User Defined Functions (UDF)</vt:lpstr>
      <vt:lpstr>User Defined Function (UDF)</vt:lpstr>
      <vt:lpstr>User Defined Function (UDF)</vt:lpstr>
      <vt:lpstr>User Defined Function (UDF)</vt:lpstr>
      <vt:lpstr>User Defined Function (UDF)</vt:lpstr>
      <vt:lpstr>External Data Sources</vt:lpstr>
      <vt:lpstr>External Data Sources</vt:lpstr>
      <vt:lpstr>Higher-Order Functions</vt:lpstr>
      <vt:lpstr>Complex Data Types</vt:lpstr>
      <vt:lpstr>The Best Approach: Higher-Order Functions</vt:lpstr>
      <vt:lpstr>Lab: Higher-Order Functions</vt:lpstr>
      <vt:lpstr>Common DataFrames and Spark SQL Operations</vt:lpstr>
      <vt:lpstr>Window Functions</vt:lpstr>
      <vt:lpstr>Window Functions</vt:lpstr>
      <vt:lpstr>Window Functions</vt:lpstr>
      <vt:lpstr>Window Functions</vt:lpstr>
      <vt:lpstr>Questions</vt:lpstr>
      <vt:lpstr>Homework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Andrew Enkeboll</cp:lastModifiedBy>
  <cp:revision>331</cp:revision>
  <dcterms:created xsi:type="dcterms:W3CDTF">2014-05-05T14:25:42Z</dcterms:created>
  <dcterms:modified xsi:type="dcterms:W3CDTF">2022-03-10T23:59:49Z</dcterms:modified>
</cp:coreProperties>
</file>